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613" r:id="rId2"/>
    <p:sldId id="556" r:id="rId3"/>
    <p:sldId id="561" r:id="rId4"/>
    <p:sldId id="565" r:id="rId5"/>
    <p:sldId id="557" r:id="rId6"/>
    <p:sldId id="562" r:id="rId7"/>
    <p:sldId id="564" r:id="rId8"/>
    <p:sldId id="567" r:id="rId9"/>
    <p:sldId id="619" r:id="rId10"/>
    <p:sldId id="599" r:id="rId11"/>
    <p:sldId id="614" r:id="rId12"/>
    <p:sldId id="569" r:id="rId13"/>
    <p:sldId id="600" r:id="rId14"/>
    <p:sldId id="570" r:id="rId15"/>
    <p:sldId id="601" r:id="rId16"/>
    <p:sldId id="602" r:id="rId17"/>
    <p:sldId id="605" r:id="rId18"/>
    <p:sldId id="572" r:id="rId19"/>
    <p:sldId id="606" r:id="rId20"/>
    <p:sldId id="607" r:id="rId21"/>
    <p:sldId id="598" r:id="rId22"/>
    <p:sldId id="591" r:id="rId23"/>
    <p:sldId id="592" r:id="rId24"/>
    <p:sldId id="593" r:id="rId25"/>
    <p:sldId id="594" r:id="rId26"/>
    <p:sldId id="608" r:id="rId27"/>
    <p:sldId id="596" r:id="rId28"/>
    <p:sldId id="574" r:id="rId29"/>
    <p:sldId id="575" r:id="rId30"/>
    <p:sldId id="576" r:id="rId31"/>
    <p:sldId id="609" r:id="rId32"/>
    <p:sldId id="578" r:id="rId33"/>
    <p:sldId id="617" r:id="rId34"/>
    <p:sldId id="618" r:id="rId35"/>
    <p:sldId id="580" r:id="rId36"/>
    <p:sldId id="610" r:id="rId37"/>
    <p:sldId id="582" r:id="rId38"/>
    <p:sldId id="583" r:id="rId39"/>
    <p:sldId id="584" r:id="rId40"/>
    <p:sldId id="611" r:id="rId41"/>
    <p:sldId id="612" r:id="rId42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AFF505-879B-47BF-AFD2-3CFEFCE5707C}">
          <p14:sldIdLst>
            <p14:sldId id="613"/>
            <p14:sldId id="556"/>
            <p14:sldId id="561"/>
            <p14:sldId id="565"/>
            <p14:sldId id="557"/>
            <p14:sldId id="562"/>
            <p14:sldId id="564"/>
            <p14:sldId id="567"/>
            <p14:sldId id="619"/>
            <p14:sldId id="599"/>
            <p14:sldId id="614"/>
            <p14:sldId id="569"/>
            <p14:sldId id="600"/>
            <p14:sldId id="570"/>
            <p14:sldId id="601"/>
            <p14:sldId id="602"/>
            <p14:sldId id="605"/>
            <p14:sldId id="572"/>
            <p14:sldId id="606"/>
            <p14:sldId id="607"/>
            <p14:sldId id="598"/>
            <p14:sldId id="591"/>
            <p14:sldId id="592"/>
            <p14:sldId id="593"/>
            <p14:sldId id="594"/>
            <p14:sldId id="608"/>
            <p14:sldId id="596"/>
            <p14:sldId id="574"/>
            <p14:sldId id="575"/>
            <p14:sldId id="576"/>
            <p14:sldId id="609"/>
            <p14:sldId id="578"/>
            <p14:sldId id="617"/>
            <p14:sldId id="618"/>
            <p14:sldId id="580"/>
            <p14:sldId id="610"/>
            <p14:sldId id="582"/>
            <p14:sldId id="583"/>
            <p14:sldId id="584"/>
            <p14:sldId id="611"/>
            <p14:sldId id="612"/>
          </p14:sldIdLst>
        </p14:section>
        <p14:section name="Untitled Section" id="{74E9B7C5-2545-4C45-BD67-C03F8241A9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kol Homsuwan" initials="S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00FF"/>
    <a:srgbClr val="3C6ABE"/>
    <a:srgbClr val="3399FF"/>
    <a:srgbClr val="5F7DFB"/>
    <a:srgbClr val="00CC66"/>
    <a:srgbClr val="00FF00"/>
    <a:srgbClr val="00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61" d="100"/>
          <a:sy n="61" d="100"/>
        </p:scale>
        <p:origin x="136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%20User\sukol.h\Documents\BOD\BOD%2003_2021\Grag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17910908929092E-2"/>
          <c:y val="0.1362636728866603"/>
          <c:w val="0.89019685039370078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 Graph'!$A$4</c:f>
              <c:strCache>
                <c:ptCount val="1"/>
                <c:pt idx="0">
                  <c:v>รายได้ค่าบริการ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9-4CD8-96A3-2C7563472BEB}"/>
              </c:ext>
            </c:extLst>
          </c:dPt>
          <c:dLbls>
            <c:dLbl>
              <c:idx val="0"/>
              <c:layout>
                <c:manualLayout>
                  <c:x val="-3.1855988788095205E-17"/>
                  <c:y val="6.7340067340066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E9-4CD8-96A3-2C7563472BEB}"/>
                </c:ext>
              </c:extLst>
            </c:dLbl>
            <c:dLbl>
              <c:idx val="1"/>
              <c:layout>
                <c:manualLayout>
                  <c:x val="5.3860954766403913E-4"/>
                  <c:y val="3.6840554081933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E9-4CD8-96A3-2C7563472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 Graph'!$B$3:$C$3</c:f>
              <c:strCache>
                <c:ptCount val="2"/>
                <c:pt idx="0">
                  <c:v>ปี 2562</c:v>
                </c:pt>
                <c:pt idx="1">
                  <c:v>ปี 2563</c:v>
                </c:pt>
              </c:strCache>
            </c:strRef>
          </c:cat>
          <c:val>
            <c:numRef>
              <c:f>'SH Graph'!$B$4:$C$4</c:f>
              <c:numCache>
                <c:formatCode>General</c:formatCode>
                <c:ptCount val="2"/>
                <c:pt idx="0">
                  <c:v>129.76</c:v>
                </c:pt>
                <c:pt idx="1">
                  <c:v>193.98000000000002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9-4CD8-96A3-2C7563472BEB}"/>
            </c:ext>
          </c:extLst>
        </c:ser>
        <c:ser>
          <c:idx val="1"/>
          <c:order val="1"/>
          <c:tx>
            <c:strRef>
              <c:f>'SH Graph'!$A$5</c:f>
              <c:strCache>
                <c:ptCount val="1"/>
                <c:pt idx="0">
                  <c:v>รายได้อื่น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9-4CD8-96A3-2C7563472BEB}"/>
              </c:ext>
            </c:extLst>
          </c:dPt>
          <c:dLbls>
            <c:dLbl>
              <c:idx val="0"/>
              <c:layout>
                <c:manualLayout>
                  <c:x val="3.4752389226759021E-3"/>
                  <c:y val="1.3468013468013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E9-4CD8-96A3-2C7563472BEB}"/>
                </c:ext>
              </c:extLst>
            </c:dLbl>
            <c:dLbl>
              <c:idx val="1"/>
              <c:layout>
                <c:manualLayout>
                  <c:x val="1.3900955690703735E-2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9-4CD8-96A3-2C7563472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 Graph'!$B$3:$C$3</c:f>
              <c:strCache>
                <c:ptCount val="2"/>
                <c:pt idx="0">
                  <c:v>ปี 2562</c:v>
                </c:pt>
                <c:pt idx="1">
                  <c:v>ปี 2563</c:v>
                </c:pt>
              </c:strCache>
            </c:strRef>
          </c:cat>
          <c:val>
            <c:numRef>
              <c:f>'SH Graph'!$B$5:$C$5</c:f>
              <c:numCache>
                <c:formatCode>General</c:formatCode>
                <c:ptCount val="2"/>
                <c:pt idx="0">
                  <c:v>2.73</c:v>
                </c:pt>
                <c:pt idx="1">
                  <c:v>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E9-4CD8-96A3-2C7563472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044608"/>
        <c:axId val="147324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'SH Graph'!$A$6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0.1285838401390095"/>
                        <c:y val="-2.0202020202020204E-2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3FE9-4CD8-96A3-2C7563472BEB}"/>
                      </c:ext>
                    </c:extLst>
                  </c:dLbl>
                  <c:dLbl>
                    <c:idx val="1"/>
                    <c:layout>
                      <c:manualLayout>
                        <c:x val="0.13553431798436141"/>
                        <c:y val="-6.7340067340067337E-3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3FE9-4CD8-96A3-2C7563472B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2400" b="0" i="0" u="none" strike="noStrike" kern="1200" baseline="0">
                          <a:solidFill>
                            <a:srgbClr val="0070C0"/>
                          </a:solidFill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'SH Graph'!$B$3:$C$3</c15:sqref>
                        </c15:formulaRef>
                      </c:ext>
                    </c:extLst>
                    <c:strCache>
                      <c:ptCount val="2"/>
                      <c:pt idx="0">
                        <c:v>ปี 2562</c:v>
                      </c:pt>
                      <c:pt idx="1">
                        <c:v>ปี 2563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 Graph'!$B$6:$C$6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3FE9-4CD8-96A3-2C7563472BEB}"/>
                  </c:ext>
                </c:extLst>
              </c15:ser>
            </c15:filteredBarSeries>
          </c:ext>
        </c:extLst>
      </c:barChart>
      <c:catAx>
        <c:axId val="1470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defRPr>
            </a:pPr>
            <a:endParaRPr lang="en-US"/>
          </a:p>
        </c:txPr>
        <c:crossAx val="147324928"/>
        <c:crosses val="autoZero"/>
        <c:auto val="1"/>
        <c:lblAlgn val="ctr"/>
        <c:lblOffset val="100"/>
        <c:tickLblSkip val="1"/>
        <c:noMultiLvlLbl val="0"/>
      </c:catAx>
      <c:valAx>
        <c:axId val="1473249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7044608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3.1668358672147116E-2"/>
          <c:w val="0.44660175692958454"/>
          <c:h val="0.13274411566194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rgbClr val="0070C0"/>
          </a:solidFill>
          <a:latin typeface="JasmineUPC" panose="02020603050405020304" pitchFamily="18" charset="-34"/>
          <a:ea typeface="Tahoma" panose="020B0604030504040204" pitchFamily="34" charset="0"/>
          <a:cs typeface="JasmineUPC" panose="02020603050405020304" pitchFamily="18" charset="-34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E6-40D7-A8AA-4A539C606BF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E6-40D7-A8AA-4A539C606BF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6-40D7-A8AA-4A539C606BFF}"/>
              </c:ext>
            </c:extLst>
          </c:dPt>
          <c:cat>
            <c:strRef>
              <c:f>Sheet1!$A$2:$A$4</c:f>
              <c:strCache>
                <c:ptCount val="3"/>
                <c:pt idx="0">
                  <c:v>Traditional</c:v>
                </c:pt>
                <c:pt idx="1">
                  <c:v>Alternative</c:v>
                </c:pt>
                <c:pt idx="2">
                  <c:v>Others</c:v>
                </c:pt>
              </c:strCache>
            </c:strRef>
          </c:cat>
          <c:val>
            <c:numRef>
              <c:f>Sheet1!$B$2:$B$4</c:f>
              <c:numCache>
                <c:formatCode>0.000000</c:formatCode>
                <c:ptCount val="3"/>
                <c:pt idx="0">
                  <c:v>0.36459799999999998</c:v>
                </c:pt>
                <c:pt idx="1">
                  <c:v>0.62482000000000004</c:v>
                </c:pt>
                <c:pt idx="2" formatCode="General">
                  <c:v>1.00582E-2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E6-40D7-A8AA-4A539C606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5897704092723E-3"/>
          <c:y val="1.9133742812940172E-2"/>
          <c:w val="0.93324767501699868"/>
          <c:h val="0.80640439269886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029318422500995E-2"/>
                  <c:y val="-0.10023437205104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F7-4191-B581-88C86C96F892}"/>
                </c:ext>
              </c:extLst>
            </c:dLbl>
            <c:dLbl>
              <c:idx val="1"/>
              <c:layout>
                <c:manualLayout>
                  <c:x val="-6.4350980429532592E-2"/>
                  <c:y val="-6.101222646585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7-4191-B581-88C86C96F8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2562</c:v>
                </c:pt>
                <c:pt idx="1">
                  <c:v>2563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0.30099999999999999</c:v>
                </c:pt>
                <c:pt idx="1">
                  <c:v>0.28589999999999999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F7-4191-B581-88C86C96F8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ROE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35098042953255E-2"/>
                  <c:y val="-0.11330842057944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F7-4191-B581-88C86C96F892}"/>
                </c:ext>
              </c:extLst>
            </c:dLbl>
            <c:dLbl>
              <c:idx val="1"/>
              <c:layout>
                <c:manualLayout>
                  <c:x val="-8.5801307239376776E-2"/>
                  <c:y val="-6.53702426419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F7-4191-B581-88C86C96F8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2562</c:v>
                </c:pt>
                <c:pt idx="1">
                  <c:v>2563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0.70479999999999998</c:v>
                </c:pt>
                <c:pt idx="1">
                  <c:v>0.62129999999999996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FF7-4191-B581-88C86C96F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84800"/>
        <c:axId val="143486336"/>
      </c:lineChart>
      <c:catAx>
        <c:axId val="1434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defRPr>
            </a:pPr>
            <a:endParaRPr lang="en-US"/>
          </a:p>
        </c:txPr>
        <c:crossAx val="143486336"/>
        <c:crosses val="autoZero"/>
        <c:auto val="1"/>
        <c:lblAlgn val="ctr"/>
        <c:lblOffset val="100"/>
        <c:noMultiLvlLbl val="0"/>
      </c:catAx>
      <c:valAx>
        <c:axId val="1434863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defRPr>
            </a:pPr>
            <a:endParaRPr lang="en-US"/>
          </a:p>
        </c:txPr>
        <c:crossAx val="1434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JasmineUPC" panose="02020603050405020304" pitchFamily="18" charset="-34"/>
          <a:ea typeface="Tahoma" panose="020B0604030504040204" pitchFamily="34" charset="0"/>
          <a:cs typeface="JasmineUPC" panose="02020603050405020304" pitchFamily="18" charset="-34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19037200671222E-2"/>
          <c:y val="0.10785212048162429"/>
          <c:w val="0.93417811815852336"/>
          <c:h val="0.8291125173176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กำไรสุทฺธิ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2562</c:v>
                </c:pt>
                <c:pt idx="1">
                  <c:v>2563</c:v>
                </c:pt>
              </c:numCache>
            </c:numRef>
          </c:cat>
          <c:val>
            <c:numRef>
              <c:f>Sheet1!$B$3:$B$4</c:f>
              <c:numCache>
                <c:formatCode>General</c:formatCode>
                <c:ptCount val="2"/>
                <c:pt idx="0">
                  <c:v>44.04</c:v>
                </c:pt>
                <c:pt idx="1">
                  <c:v>74.06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1-4C05-B22A-C7EA37CA1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45472"/>
        <c:axId val="143547008"/>
      </c:barChart>
      <c:lineChart>
        <c:grouping val="standar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อัตรากำไรสุทธิ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993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F81-4C05-B22A-C7EA37CA1B70}"/>
              </c:ext>
            </c:extLst>
          </c:dPt>
          <c:dLbls>
            <c:dLbl>
              <c:idx val="0"/>
              <c:layout>
                <c:manualLayout>
                  <c:x val="-8.0781400441812354E-2"/>
                  <c:y val="-5.318035258155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81-4C05-B22A-C7EA37CA1B70}"/>
                </c:ext>
              </c:extLst>
            </c:dLbl>
            <c:dLbl>
              <c:idx val="1"/>
              <c:layout>
                <c:manualLayout>
                  <c:x val="-6.2829978121409572E-2"/>
                  <c:y val="-7.217333564638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81-4C05-B22A-C7EA37CA1B7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JasmineUPC" panose="02020603050405020304" pitchFamily="18" charset="-34"/>
                    <a:ea typeface="Tahoma" panose="020B0604030504040204" pitchFamily="34" charset="0"/>
                    <a:cs typeface="Jasmine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2562</c:v>
                </c:pt>
                <c:pt idx="1">
                  <c:v>2563</c:v>
                </c:pt>
              </c:numCache>
            </c:numRef>
          </c:cat>
          <c:val>
            <c:numRef>
              <c:f>Sheet1!$C$3:$C$4</c:f>
              <c:numCache>
                <c:formatCode>General</c:formatCode>
                <c:ptCount val="2"/>
                <c:pt idx="0">
                  <c:v>0.33237735849056604</c:v>
                </c:pt>
                <c:pt idx="1">
                  <c:v>0.37774150770172399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81-4C05-B22A-C7EA37CA1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566720"/>
        <c:axId val="143565184"/>
      </c:lineChart>
      <c:catAx>
        <c:axId val="1435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defRPr>
            </a:pPr>
            <a:endParaRPr lang="en-US"/>
          </a:p>
        </c:txPr>
        <c:crossAx val="143547008"/>
        <c:crosses val="autoZero"/>
        <c:auto val="1"/>
        <c:lblAlgn val="ctr"/>
        <c:lblOffset val="100"/>
        <c:noMultiLvlLbl val="0"/>
      </c:catAx>
      <c:valAx>
        <c:axId val="143547008"/>
        <c:scaling>
          <c:orientation val="minMax"/>
          <c:max val="11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3545472"/>
        <c:crosses val="autoZero"/>
        <c:crossBetween val="between"/>
      </c:valAx>
      <c:valAx>
        <c:axId val="143565184"/>
        <c:scaling>
          <c:orientation val="minMax"/>
          <c:min val="-0.30000000000000004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3566720"/>
        <c:crosses val="max"/>
        <c:crossBetween val="between"/>
      </c:valAx>
      <c:catAx>
        <c:axId val="14356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565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27387227021179"/>
          <c:y val="0.93324559916201566"/>
          <c:w val="0.52748440499633786"/>
          <c:h val="6.6754400837984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0.18386</cdr:x>
      <cdr:y>0.25262</cdr:y>
    </cdr:from>
    <cdr:to>
      <cdr:x>0.33535</cdr:x>
      <cdr:y>0.38636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A08B6F-EC3C-4582-9523-86D12D2740DD}"/>
            </a:ext>
          </a:extLst>
        </cdr:cNvPr>
        <cdr:cNvSpPr txBox="1"/>
      </cdr:nvSpPr>
      <cdr:spPr>
        <a:xfrm xmlns:a="http://schemas.openxmlformats.org/drawingml/2006/main">
          <a:off x="719760" y="595146"/>
          <a:ext cx="593049" cy="315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00206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rPr>
            <a:t>132.49</a:t>
          </a:r>
          <a:endParaRPr lang="en-US" sz="1050" b="1" dirty="0">
            <a:solidFill>
              <a:srgbClr val="002060"/>
            </a:solidFill>
            <a:latin typeface="JasmineUPC" panose="02020603050405020304" pitchFamily="18" charset="-34"/>
            <a:ea typeface="Tahoma" panose="020B0604030504040204" pitchFamily="34" charset="0"/>
            <a:cs typeface="Jasmine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0.6292</cdr:x>
      <cdr:y>0.13219</cdr:y>
    </cdr:from>
    <cdr:to>
      <cdr:x>0.79261</cdr:x>
      <cdr:y>0.2872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00C581D-92AF-40CC-A84C-526AB0F7C0E9}"/>
            </a:ext>
          </a:extLst>
        </cdr:cNvPr>
        <cdr:cNvSpPr txBox="1"/>
      </cdr:nvSpPr>
      <cdr:spPr>
        <a:xfrm xmlns:a="http://schemas.openxmlformats.org/drawingml/2006/main">
          <a:off x="2463173" y="311427"/>
          <a:ext cx="639713" cy="365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206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rPr>
            <a:t>196.04</a:t>
          </a:r>
          <a:endParaRPr lang="en-US" sz="1400" b="1" dirty="0">
            <a:solidFill>
              <a:srgbClr val="002060"/>
            </a:solidFill>
            <a:latin typeface="JasmineUPC" panose="02020603050405020304" pitchFamily="18" charset="-34"/>
            <a:ea typeface="Tahoma" panose="020B0604030504040204" pitchFamily="34" charset="0"/>
            <a:cs typeface="JasmineUPC" panose="02020603050405020304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0.06983</cdr:x>
      <cdr:y>0.04606</cdr:y>
    </cdr:from>
    <cdr:to>
      <cdr:x>0.19016</cdr:x>
      <cdr:y>0.16451</cdr:y>
    </cdr:to>
    <cdr:sp macro="" textlink="">
      <cdr:nvSpPr>
        <cdr:cNvPr id="4" name="TextBox 14">
          <a:extLst xmlns:a="http://schemas.openxmlformats.org/drawingml/2006/main">
            <a:ext uri="{FF2B5EF4-FFF2-40B4-BE49-F238E27FC236}">
              <a16:creationId xmlns:a16="http://schemas.microsoft.com/office/drawing/2014/main" id="{B2611F94-6D6E-4C80-A35D-1C81BCE463FF}"/>
            </a:ext>
          </a:extLst>
        </cdr:cNvPr>
        <cdr:cNvSpPr txBox="1"/>
      </cdr:nvSpPr>
      <cdr:spPr>
        <a:xfrm xmlns:a="http://schemas.openxmlformats.org/drawingml/2006/main">
          <a:off x="292266" y="143625"/>
          <a:ext cx="50366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bg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rPr>
            <a:t>ROE</a:t>
          </a:r>
        </a:p>
      </cdr:txBody>
    </cdr:sp>
  </cdr:relSizeAnchor>
  <cdr:relSizeAnchor xmlns:cdr="http://schemas.openxmlformats.org/drawingml/2006/chartDrawing">
    <cdr:from>
      <cdr:x>0.07807</cdr:x>
      <cdr:y>0.45662</cdr:y>
    </cdr:from>
    <cdr:to>
      <cdr:x>0.20108</cdr:x>
      <cdr:y>0.57507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E10DCD11-1B6D-43C6-A3E6-2E15393D41A4}"/>
            </a:ext>
          </a:extLst>
        </cdr:cNvPr>
        <cdr:cNvSpPr txBox="1"/>
      </cdr:nvSpPr>
      <cdr:spPr>
        <a:xfrm xmlns:a="http://schemas.openxmlformats.org/drawingml/2006/main">
          <a:off x="326765" y="1423785"/>
          <a:ext cx="514885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bg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rPr>
            <a:t>ROA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0.37998</cdr:x>
      <cdr:y>0.50753</cdr:y>
    </cdr:from>
    <cdr:to>
      <cdr:x>0.62555</cdr:x>
      <cdr:y>0.62535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735F0EA-8E40-4B08-9334-7B6D722FDF93}"/>
            </a:ext>
          </a:extLst>
        </cdr:cNvPr>
        <cdr:cNvCxnSpPr/>
      </cdr:nvCxnSpPr>
      <cdr:spPr>
        <a:xfrm xmlns:a="http://schemas.openxmlformats.org/drawingml/2006/main" flipV="1">
          <a:off x="1612930" y="1733146"/>
          <a:ext cx="1042416" cy="4023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0.44245</cdr:x>
      <cdr:y>0.49173</cdr:y>
    </cdr:from>
    <cdr:to>
      <cdr:x>0.65787</cdr:x>
      <cdr:y>0.7595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5ADF37C-9841-4D95-BF7C-D8E9BACF1BD3}"/>
            </a:ext>
          </a:extLst>
        </cdr:cNvPr>
        <cdr:cNvSpPr txBox="1"/>
      </cdr:nvSpPr>
      <cdr:spPr>
        <a:xfrm xmlns:a="http://schemas.openxmlformats.org/drawingml/2006/main">
          <a:off x="1878106" y="16792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0.43218</cdr:x>
      <cdr:y>0.47091</cdr:y>
    </cdr:from>
    <cdr:to>
      <cdr:x>0.6476</cdr:x>
      <cdr:y>0.80127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1852A2D-9C10-402B-875D-D0732E4C62B4}"/>
            </a:ext>
          </a:extLst>
        </cdr:cNvPr>
        <cdr:cNvSpPr txBox="1"/>
      </cdr:nvSpPr>
      <cdr:spPr>
        <a:xfrm xmlns:a="http://schemas.openxmlformats.org/drawingml/2006/main">
          <a:off x="1834512" y="1608107"/>
          <a:ext cx="914400" cy="1128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B05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+30.02</a:t>
          </a:r>
        </a:p>
        <a:p xmlns:a="http://schemas.openxmlformats.org/drawingml/2006/main">
          <a:endParaRPr lang="en-US" sz="1400" dirty="0">
            <a:solidFill>
              <a:srgbClr val="00B05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  <a:p xmlns:a="http://schemas.openxmlformats.org/drawingml/2006/main">
          <a:r>
            <a:rPr lang="en-US" sz="1400" dirty="0">
              <a:solidFill>
                <a:srgbClr val="00B05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68.4%</a:t>
          </a:r>
        </a:p>
      </cdr:txBody>
    </cdr:sp>
  </cdr:relSizeAnchor>
  <cdr:relSizeAnchor xmlns:cdr="http://schemas.openxmlformats.org/drawingml/2006/chartDrawing">
    <cdr:from>
      <cdr:x>0.16457</cdr:x>
      <cdr:y>0.31333</cdr:y>
    </cdr:from>
    <cdr:to>
      <cdr:x>0.32551</cdr:x>
      <cdr:y>0.39335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28D499-F0E9-43DD-8557-809E3108B2D0}"/>
            </a:ext>
          </a:extLst>
        </cdr:cNvPr>
        <cdr:cNvSpPr txBox="1"/>
      </cdr:nvSpPr>
      <cdr:spPr>
        <a:xfrm xmlns:a="http://schemas.openxmlformats.org/drawingml/2006/main">
          <a:off x="698554" y="1069966"/>
          <a:ext cx="683172" cy="273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  <a:highlight>
                <a:srgbClr val="FF0000"/>
              </a:highlight>
              <a:latin typeface="JasmineUPC" panose="02020603050405020304" pitchFamily="18" charset="-34"/>
              <a:cs typeface="JasmineUPC" panose="02020603050405020304" pitchFamily="18" charset="-34"/>
            </a:rPr>
            <a:t>NPM</a:t>
          </a:r>
          <a:endParaRPr lang="en-US" sz="1100" dirty="0">
            <a:solidFill>
              <a:schemeClr val="bg1"/>
            </a:solidFill>
            <a:highlight>
              <a:srgbClr val="FF0000"/>
            </a:highlight>
            <a:latin typeface="JasmineUPC" panose="02020603050405020304" pitchFamily="18" charset="-34"/>
            <a:cs typeface="JasmineUPC" panose="02020603050405020304" pitchFamily="18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956C-1178-46BC-9CAC-0B944DC879E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1CD94-FCC0-4769-B8B9-57768773E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61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8" cy="49534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8" cy="49534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1BB05E4-1D28-497A-93E1-5A9DCA272E4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3488"/>
            <a:ext cx="44386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5658" cy="49534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18"/>
            <a:ext cx="2945658" cy="49534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3582816-8240-4377-BE7E-BE9D52DAF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3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98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3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2816-8240-4377-BE7E-BE9D52DAF9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53329" y="0"/>
            <a:ext cx="8790671" cy="584084"/>
          </a:xfrm>
          <a:prstGeom prst="rect">
            <a:avLst/>
          </a:prstGeom>
          <a:gradFill flip="none" rotWithShape="1">
            <a:gsLst>
              <a:gs pos="80000">
                <a:schemeClr val="accent1">
                  <a:lumMod val="20000"/>
                  <a:lumOff val="80000"/>
                </a:schemeClr>
              </a:gs>
              <a:gs pos="0">
                <a:srgbClr val="47CFFF"/>
              </a:gs>
              <a:gs pos="92000">
                <a:schemeClr val="bg1"/>
              </a:gs>
            </a:gsLst>
            <a:lin ang="0" scaled="1"/>
            <a:tileRect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b="0">
              <a:cs typeface="Angsana New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9" y="0"/>
            <a:ext cx="7886700" cy="602282"/>
          </a:xfrm>
        </p:spPr>
        <p:txBody>
          <a:bodyPr>
            <a:noAutofit/>
          </a:bodyPr>
          <a:lstStyle>
            <a:lvl1pPr>
              <a:defRPr sz="380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92876"/>
            <a:ext cx="2057400" cy="365125"/>
          </a:xfrm>
        </p:spPr>
        <p:txBody>
          <a:bodyPr/>
          <a:lstStyle>
            <a:lvl1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95542C-1A11-4BF5-8D17-1069611CA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247861" y="0"/>
            <a:ext cx="3005593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การประชุมสามัญผู้ถือหุ้นประจำปี </a:t>
            </a:r>
            <a:r>
              <a:rPr lang="en-US" sz="1600" dirty="0">
                <a:solidFill>
                  <a:schemeClr val="bg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2564 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8260" y="584084"/>
            <a:ext cx="8092590" cy="76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200" b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4803" y="0"/>
            <a:ext cx="809197" cy="5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4FCE-896D-40AC-AF89-8F8CDCA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cid:ebdfc59c-b1f5-474a-92ef-bf4aab26cf72@apcprd04.prod.outlook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1620353" y="1575008"/>
            <a:ext cx="70485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การประชุมสามัญผู้ถือหุ้นประจำปี </a:t>
            </a:r>
            <a:r>
              <a:rPr lang="en-US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2564</a:t>
            </a:r>
          </a:p>
          <a:p>
            <a:pPr algn="ctr"/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ผ่านสื่ออิเล็กทรอนิกส์ </a:t>
            </a:r>
          </a:p>
          <a:p>
            <a:pPr algn="ctr"/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ตามพระราชกำหนดว่าด้วยการประชุม</a:t>
            </a:r>
          </a:p>
          <a:p>
            <a:pPr algn="ctr"/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ผ่านสื่ออิเล็กทรอนิกส์ พ.ศ. </a:t>
            </a:r>
            <a:r>
              <a:rPr lang="en-US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2563 </a:t>
            </a:r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e-AGM)</a:t>
            </a:r>
          </a:p>
          <a:p>
            <a:pPr algn="ctr"/>
            <a:endParaRPr lang="th-TH" b="1" dirty="0">
              <a:solidFill>
                <a:srgbClr val="0099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วันที่ </a:t>
            </a:r>
            <a:r>
              <a:rPr lang="en-US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27 </a:t>
            </a:r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เมษายน </a:t>
            </a:r>
            <a:r>
              <a:rPr lang="en-US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2564  </a:t>
            </a:r>
            <a:r>
              <a:rPr lang="th-TH" sz="4000" b="1" dirty="0">
                <a:solidFill>
                  <a:srgbClr val="0099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เวลา 13.00 น.</a:t>
            </a:r>
            <a:endParaRPr lang="en-US" sz="4000" b="1" dirty="0">
              <a:solidFill>
                <a:srgbClr val="0099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1638300" y="603849"/>
            <a:ext cx="7600948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1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รับรองรายงานการประชุมวิสามัญผู้ถือหุ้น ครั้งที่ 2/2563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ซึ่งประชุมเมื่อ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	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วันที่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17 กันยายน  2563</a:t>
            </a: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 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รับทราบรายงานประจำปี 2563 ของคณะกรรมการ </a:t>
            </a:r>
            <a:endParaRPr lang="en-US" sz="2200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3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พิจารณาอนุมัติงบแสดงฐานะทางการเงิน ณ วันที่ 31 ธันวาคม 2563 </a:t>
            </a:r>
            <a:endParaRPr lang="en-US" sz="2200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งบกำไร ขาดทุนเบ็ดเสร็จ งบแสดงการเปลี่ยนแปลงส่วนของเจ้าของ </a:t>
            </a:r>
          </a:p>
          <a:p>
            <a:pPr lvl="0">
              <a:spcAft>
                <a:spcPts val="600"/>
              </a:spcAft>
              <a:defRPr/>
            </a:pP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		และงบกระแสเงินสดสำหรับปี 2563</a:t>
            </a:r>
            <a:endParaRPr lang="en-US" sz="2200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4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พิจารณาอนุมัติการจัดสรรกำไรสุทธิเพื่อเป็นทุนสำรองตาม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			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กฎหมาย และการจ่ายเงินปันผล</a:t>
            </a:r>
            <a:endParaRPr lang="en-US" sz="2200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5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พิจารณาอนุมัติการเลือกตั้งกรรมการแทนกรรมการที่ออก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			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จากตำแหน่งตามวาระ</a:t>
            </a: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6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พิจารณาอนุมัติกำหนดค่าตอบแทนกรรมการประจำปี 2564</a:t>
            </a: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7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พิจารณาอนุมัติแต่งตั้งผู้สอบบัญชีและกำหนดค่าตอบแทนผู้สอบบัญชี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		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ประจำปี 2564</a:t>
            </a:r>
          </a:p>
          <a:p>
            <a:pPr lvl="0">
              <a:spcAft>
                <a:spcPts val="600"/>
              </a:spcAft>
              <a:defRPr/>
            </a:pP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วาระที่ </a:t>
            </a:r>
            <a:r>
              <a:rPr lang="en-US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8</a:t>
            </a:r>
            <a:r>
              <a:rPr lang="th-TH" sz="2200" b="1" u="sng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</a:t>
            </a:r>
            <a:r>
              <a:rPr lang="th-TH" sz="2200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พิจารณาเรื่องอื่นๆ (ถ้ามี)</a:t>
            </a:r>
          </a:p>
          <a:p>
            <a:pPr lvl="0">
              <a:spcAft>
                <a:spcPts val="600"/>
              </a:spcAft>
              <a:defRPr/>
            </a:pPr>
            <a:endParaRPr lang="th-TH" sz="2200" dirty="0">
              <a:solidFill>
                <a:prstClr val="black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h-TH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62299" y="154736"/>
            <a:ext cx="4095751" cy="42628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ระเบียบวาระการประชุม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4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372671" y="2483952"/>
            <a:ext cx="62226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รับรองรายงานการประชุมวิสามัญผู้ถือหุ้น ครั้งที่ 2/2563  เมื่อวันที่ 17  กันยายน 2563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72672" y="1897811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1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8EE45-1637-4C7D-869D-54EAF1E7CC65}"/>
              </a:ext>
            </a:extLst>
          </p:cNvPr>
          <p:cNvSpPr txBox="1"/>
          <p:nvPr/>
        </p:nvSpPr>
        <p:spPr>
          <a:xfrm>
            <a:off x="345186" y="1902993"/>
            <a:ext cx="813206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dirty="0">
                <a:solidFill>
                  <a:srgbClr val="0099CC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บริษัทฯ ได้จัดทำรายงานการประชุมวิสามัญผู้ถือหุ้น ครั้งที่ 2/2563 ซึ่งประชุมเมื่อวันที่  17  กันยายน  2563 </a:t>
            </a:r>
            <a:r>
              <a:rPr lang="th-TH" sz="2000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และได้มีการบันทึกรายงานการประชุมไว้อย่างถูกต้องและครบถ้วนตามมติที่ประชุม และได้จัดส่งให้แก่ผู้ถือหุ้นพร้อมหนังสือบอกกล่าวนัดประชุมสามัญผู้ถือหุ้นในครั้งนี้แล้ว(รายละเอียดปรากฏตามสิ่งที่ส่งมาด้วย 1)</a:t>
            </a: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endParaRPr lang="th-TH" sz="2000" i="1" dirty="0">
              <a:solidFill>
                <a:srgbClr val="0099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ความเห็นคณะกรรมการบริษัท </a:t>
            </a: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คณะกรรมการพิจารณาแล้วเห็นว่ารายงานการประชุมดังกล่าวได้บันทึกไว้ครบถ้วนถูกต้อง ตามความเป็นจริงแล้วจึงเห็นสมควรนำเสนอที่ประชุมสามัญผู้ถือหุ้น ประจำปี  2564 เพื่อรับรองรายงานการประชุมดังกล่าว</a:t>
            </a:r>
            <a:endParaRPr lang="en-US" sz="2000" i="1" dirty="0">
              <a:solidFill>
                <a:srgbClr val="0099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endParaRPr lang="th-TH" sz="2000" dirty="0">
              <a:solidFill>
                <a:srgbClr val="0099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endParaRPr lang="th-TH" sz="2000" dirty="0">
              <a:solidFill>
                <a:srgbClr val="0099CC"/>
              </a:solidFill>
              <a:effectLst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endParaRPr lang="en-US" dirty="0">
              <a:solidFill>
                <a:srgbClr val="0099CC"/>
              </a:solidFill>
              <a:effectLst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C15D4-F69E-4EDD-86C6-EB184FF01B94}"/>
              </a:ext>
            </a:extLst>
          </p:cNvPr>
          <p:cNvSpPr/>
          <p:nvPr/>
        </p:nvSpPr>
        <p:spPr>
          <a:xfrm>
            <a:off x="335661" y="938784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รับรองรายงานการประชุมวิสามัญผู้ถือหุ้น ครั้งที่ 2/2563 </a:t>
            </a:r>
            <a:endParaRPr lang="en-US" sz="24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lang="th-TH" sz="2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เมื่อวันที่ 17  กันยายน 2563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1004697" y="5585291"/>
            <a:ext cx="7351014" cy="6857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 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คะแนนเสียงข้างมากของผู้ถือหุ้นที่มาประชุมและออกเสียงลงคะแนน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33780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372671" y="2483952"/>
            <a:ext cx="62226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รับทราบรายงานประจำปี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2563 ของคณะกรรมการ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72672" y="1897811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8EE45-1637-4C7D-869D-54EAF1E7CC65}"/>
              </a:ext>
            </a:extLst>
          </p:cNvPr>
          <p:cNvSpPr txBox="1"/>
          <p:nvPr/>
        </p:nvSpPr>
        <p:spPr>
          <a:xfrm>
            <a:off x="400050" y="1902993"/>
            <a:ext cx="801052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dirty="0">
                <a:solidFill>
                  <a:srgbClr val="0099CC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รายงานผลการดำเนินงานรวมทั้งข้อมูลต่างๆ ของบริษัทในรอบปี 2563  รายละเอียดปรากฎรายงานประจำปี  2563 (</a:t>
            </a:r>
            <a:r>
              <a:rPr lang="en-US" sz="2000" dirty="0">
                <a:solidFill>
                  <a:srgbClr val="0099CC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One Report </a:t>
            </a:r>
            <a:r>
              <a:rPr lang="th-TH" sz="2000" dirty="0">
                <a:solidFill>
                  <a:srgbClr val="0099CC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ประจำปี 2563) ซึ่งได้จัดส่งให้แก่ผู้ถือหุ้นพร้อมหนังสือบอกกล่าวนัดประชุมแล้ว  และตามสิ่งที่ส่งมาด้วย 2 </a:t>
            </a:r>
            <a:endParaRPr lang="en-US" sz="2000" dirty="0">
              <a:solidFill>
                <a:srgbClr val="0099CC"/>
              </a:solidFill>
              <a:effectLst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endParaRPr lang="th-TH" sz="2000" i="1" dirty="0">
              <a:solidFill>
                <a:srgbClr val="0099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ความเห็นคณะกรรมการบริษัท </a:t>
            </a:r>
          </a:p>
          <a:p>
            <a:pPr marR="18415" algn="ju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คณะกรรมการพิจารณาแล้วเห็นสมควรนำเสนอที่ประชุมสามัญผู้ถือหุ้น ประจำปี 2564 เพื่อรับทราบผลการดำเนินงาน และข้อมูลต่างๆ ของบริษัทในรอบปี 2563</a:t>
            </a:r>
            <a:endParaRPr lang="en-US" dirty="0">
              <a:solidFill>
                <a:srgbClr val="0099CC"/>
              </a:solidFill>
              <a:effectLst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C15D4-F69E-4EDD-86C6-EB184FF01B94}"/>
              </a:ext>
            </a:extLst>
          </p:cNvPr>
          <p:cNvSpPr/>
          <p:nvPr/>
        </p:nvSpPr>
        <p:spPr>
          <a:xfrm>
            <a:off x="390525" y="966216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รับทราบรายงานประจำปี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2563 ของคณะกรรมการ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1285874" y="5437822"/>
            <a:ext cx="7124701" cy="7334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 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วาระนี้เป็นวาระเพื่อทราบ จึงไม่มีการลงคะแนนเสียงจากผู้ถือหุ้น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404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5E311-2461-46D6-AB39-108AB8A5A394}"/>
              </a:ext>
            </a:extLst>
          </p:cNvPr>
          <p:cNvSpPr/>
          <p:nvPr/>
        </p:nvSpPr>
        <p:spPr>
          <a:xfrm>
            <a:off x="358720" y="804408"/>
            <a:ext cx="8020050" cy="5155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85"/>
              </a:lnSpc>
              <a:spcBef>
                <a:spcPts val="554"/>
              </a:spcBef>
            </a:pPr>
            <a:r>
              <a:rPr lang="th-TH" sz="2800" b="1" i="1" dirty="0">
                <a:solidFill>
                  <a:schemeClr val="tx1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ผลการดำเนินงานปี </a:t>
            </a:r>
            <a:r>
              <a:rPr lang="en-US" sz="2800" b="1" i="1" dirty="0">
                <a:solidFill>
                  <a:schemeClr val="tx1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2563</a:t>
            </a:r>
            <a:endParaRPr lang="th-TH" sz="2800" b="1" i="1" dirty="0">
              <a:solidFill>
                <a:schemeClr val="tx1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1E16E-D330-4043-9000-B1A8ECC1FA35}"/>
              </a:ext>
            </a:extLst>
          </p:cNvPr>
          <p:cNvSpPr txBox="1"/>
          <p:nvPr/>
        </p:nvSpPr>
        <p:spPr>
          <a:xfrm>
            <a:off x="429398" y="1451947"/>
            <a:ext cx="10449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หน่วย</a:t>
            </a:r>
            <a:r>
              <a:rPr lang="en-US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 </a:t>
            </a:r>
            <a:r>
              <a:rPr lang="th-TH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ล้านบาท</a:t>
            </a:r>
            <a:endParaRPr lang="en-US" sz="1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3C915-B393-4BBE-A105-031CA1CCDDAF}"/>
              </a:ext>
            </a:extLst>
          </p:cNvPr>
          <p:cNvSpPr txBox="1"/>
          <p:nvPr/>
        </p:nvSpPr>
        <p:spPr>
          <a:xfrm>
            <a:off x="5541264" y="1745306"/>
            <a:ext cx="2898648" cy="4032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58265" indent="-15826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รายได้ค่าบริการเพิ่มขึ้น 64.22 ล้านบาท หรือร้อยละ 49.49 จากปี 2562 เนื่องจากการเพิ่มขึ้นของรายได้ค่าบริการจากธุรกิจนายหน้าประกันภัยต่อแบบพัฒนาช่องทางและผลิตภัณฑ์ใหม่ร่วมกัน (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Alternative Business)</a:t>
            </a:r>
            <a:endParaRPr lang="th-TH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58265" indent="-15826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รายได้กลุ่ม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Alternative  Business 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เพิ่มขึ้น รับพนักงานเพิ่มเติมในสายงานธุรกิจลูกค้าเพื่อรองรับแผนการขยายธุรกิจของบริษัทฯ</a:t>
            </a:r>
            <a:endParaRPr lang="en-US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>
              <a:lnSpc>
                <a:spcPct val="130000"/>
              </a:lnSpc>
            </a:pPr>
            <a:endParaRPr lang="en-US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A2CD6D7-981D-4E75-93DD-B3E6D5ABA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43465"/>
              </p:ext>
            </p:extLst>
          </p:nvPr>
        </p:nvGraphicFramePr>
        <p:xfrm>
          <a:off x="237744" y="1783080"/>
          <a:ext cx="5001768" cy="344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84E828-7B12-41A7-BDD1-0BD40AEAFD0E}"/>
              </a:ext>
            </a:extLst>
          </p:cNvPr>
          <p:cNvCxnSpPr/>
          <p:nvPr/>
        </p:nvCxnSpPr>
        <p:spPr>
          <a:xfrm flipV="1">
            <a:off x="2240280" y="3557016"/>
            <a:ext cx="1033272" cy="3017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D41A59-6D1C-4171-9B3E-FCC4B92683E5}"/>
              </a:ext>
            </a:extLst>
          </p:cNvPr>
          <p:cNvSpPr txBox="1"/>
          <p:nvPr/>
        </p:nvSpPr>
        <p:spPr>
          <a:xfrm>
            <a:off x="2313432" y="3246121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+64.22 </a:t>
            </a:r>
            <a:endParaRPr lang="th-TH" dirty="0">
              <a:solidFill>
                <a:srgbClr val="00B05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dirty="0">
              <a:solidFill>
                <a:srgbClr val="00B05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49.49%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66440B5C-75C6-49FD-98F4-D83884456048}"/>
              </a:ext>
            </a:extLst>
          </p:cNvPr>
          <p:cNvSpPr/>
          <p:nvPr/>
        </p:nvSpPr>
        <p:spPr>
          <a:xfrm>
            <a:off x="3470165" y="4752914"/>
            <a:ext cx="1260764" cy="886691"/>
          </a:xfrm>
          <a:custGeom>
            <a:avLst/>
            <a:gdLst>
              <a:gd name="connsiteX0" fmla="*/ 96982 w 1260764"/>
              <a:gd name="connsiteY0" fmla="*/ 0 h 886691"/>
              <a:gd name="connsiteX1" fmla="*/ 0 w 1260764"/>
              <a:gd name="connsiteY1" fmla="*/ 858982 h 886691"/>
              <a:gd name="connsiteX2" fmla="*/ 1260764 w 1260764"/>
              <a:gd name="connsiteY2" fmla="*/ 886691 h 886691"/>
              <a:gd name="connsiteX3" fmla="*/ 609600 w 1260764"/>
              <a:gd name="connsiteY3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764" h="886691">
                <a:moveTo>
                  <a:pt x="96982" y="0"/>
                </a:moveTo>
                <a:lnTo>
                  <a:pt x="0" y="858982"/>
                </a:lnTo>
                <a:lnTo>
                  <a:pt x="1260764" y="886691"/>
                </a:lnTo>
                <a:lnTo>
                  <a:pt x="609600" y="0"/>
                </a:lnTo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rgbClr val="44546A">
                  <a:lumMod val="40000"/>
                  <a:lumOff val="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84EEA-DFFE-4EEB-B873-F76A39051B80}"/>
              </a:ext>
            </a:extLst>
          </p:cNvPr>
          <p:cNvSpPr txBox="1"/>
          <p:nvPr/>
        </p:nvSpPr>
        <p:spPr>
          <a:xfrm>
            <a:off x="3003018" y="6088919"/>
            <a:ext cx="55976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A2ACA6-B9B9-414F-97C6-894F6A254CBA}"/>
              </a:ext>
            </a:extLst>
          </p:cNvPr>
          <p:cNvSpPr txBox="1"/>
          <p:nvPr/>
        </p:nvSpPr>
        <p:spPr>
          <a:xfrm>
            <a:off x="4540041" y="5209417"/>
            <a:ext cx="5597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97CE64-6117-4FAC-935A-0921B5429F8C}"/>
              </a:ext>
            </a:extLst>
          </p:cNvPr>
          <p:cNvSpPr txBox="1"/>
          <p:nvPr/>
        </p:nvSpPr>
        <p:spPr>
          <a:xfrm flipH="1">
            <a:off x="4789106" y="5925313"/>
            <a:ext cx="61499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653D56C-C262-414F-83A9-AC7433E0A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355951"/>
              </p:ext>
            </p:extLst>
          </p:nvPr>
        </p:nvGraphicFramePr>
        <p:xfrm>
          <a:off x="2999804" y="5035638"/>
          <a:ext cx="2195679" cy="146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C62CCB71-DABA-494A-9AA0-0AC023D06137}"/>
              </a:ext>
            </a:extLst>
          </p:cNvPr>
          <p:cNvSpPr/>
          <p:nvPr/>
        </p:nvSpPr>
        <p:spPr>
          <a:xfrm>
            <a:off x="1993392" y="4937760"/>
            <a:ext cx="1691640" cy="72237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JasmineUPC" panose="02020603050405020304" pitchFamily="18" charset="-34"/>
                <a:cs typeface="JasmineUPC" panose="02020603050405020304" pitchFamily="18" charset="-34"/>
              </a:rPr>
              <a:t>Alternative Business</a:t>
            </a:r>
          </a:p>
        </p:txBody>
      </p:sp>
    </p:spTree>
    <p:extLst>
      <p:ext uri="{BB962C8B-B14F-4D97-AF65-F5344CB8AC3E}">
        <p14:creationId xmlns:p14="http://schemas.microsoft.com/office/powerpoint/2010/main" val="50799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5E311-2461-46D6-AB39-108AB8A5A394}"/>
              </a:ext>
            </a:extLst>
          </p:cNvPr>
          <p:cNvSpPr/>
          <p:nvPr/>
        </p:nvSpPr>
        <p:spPr>
          <a:xfrm>
            <a:off x="322144" y="822696"/>
            <a:ext cx="8020050" cy="5155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85"/>
              </a:lnSpc>
              <a:spcBef>
                <a:spcPts val="554"/>
              </a:spcBef>
            </a:pPr>
            <a:r>
              <a:rPr lang="th-TH" sz="2800" b="1" i="1" dirty="0">
                <a:solidFill>
                  <a:schemeClr val="tx1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ผลการดำเนินงานปี </a:t>
            </a:r>
            <a:r>
              <a:rPr lang="en-US" sz="2800" b="1" i="1" dirty="0">
                <a:solidFill>
                  <a:schemeClr val="tx1"/>
                </a:solidFill>
                <a:latin typeface="JasmineUPC" panose="02020603050405020304" pitchFamily="18" charset="-34"/>
                <a:ea typeface="Tahoma" pitchFamily="34" charset="0"/>
                <a:cs typeface="JasmineUPC" panose="02020603050405020304" pitchFamily="18" charset="-34"/>
              </a:rPr>
              <a:t>2563</a:t>
            </a:r>
            <a:endParaRPr lang="th-TH" sz="2800" b="1" i="1" dirty="0">
              <a:solidFill>
                <a:schemeClr val="tx1"/>
              </a:solidFill>
              <a:latin typeface="JasmineUPC" panose="02020603050405020304" pitchFamily="18" charset="-34"/>
              <a:ea typeface="Tahoma" pitchFamily="34" charset="0"/>
              <a:cs typeface="Jasmine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50B74-D18B-4140-ACC5-2C7843A3DAC7}"/>
              </a:ext>
            </a:extLst>
          </p:cNvPr>
          <p:cNvSpPr/>
          <p:nvPr/>
        </p:nvSpPr>
        <p:spPr>
          <a:xfrm>
            <a:off x="352645" y="1436108"/>
            <a:ext cx="3451259" cy="374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กำไรสุทธิและอัตรากำไรสุทธิ</a:t>
            </a:r>
            <a:endParaRPr lang="en-US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FD7D31-B7BA-43A3-A842-835E8DDAA3B0}"/>
              </a:ext>
            </a:extLst>
          </p:cNvPr>
          <p:cNvSpPr/>
          <p:nvPr/>
        </p:nvSpPr>
        <p:spPr>
          <a:xfrm>
            <a:off x="3894488" y="1450920"/>
            <a:ext cx="4481416" cy="363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อัตราผลตอบแทนจากสินทรัพย์และอัตราผลตอบแทนผู้ถือหุ้น</a:t>
            </a:r>
            <a:endParaRPr lang="en-US" b="1" dirty="0">
              <a:solidFill>
                <a:schemeClr val="bg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1E16E-D330-4043-9000-B1A8ECC1FA35}"/>
              </a:ext>
            </a:extLst>
          </p:cNvPr>
          <p:cNvSpPr txBox="1"/>
          <p:nvPr/>
        </p:nvSpPr>
        <p:spPr>
          <a:xfrm>
            <a:off x="401966" y="2009731"/>
            <a:ext cx="89479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หน่วย</a:t>
            </a:r>
            <a:r>
              <a:rPr lang="en-US" sz="12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 </a:t>
            </a:r>
            <a:r>
              <a:rPr lang="th-TH" sz="12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ล้านบาท</a:t>
            </a:r>
            <a:endParaRPr lang="en-US" sz="12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42539B-4EE1-4B59-82C7-A5FE73604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648843"/>
              </p:ext>
            </p:extLst>
          </p:nvPr>
        </p:nvGraphicFramePr>
        <p:xfrm>
          <a:off x="4331683" y="2103120"/>
          <a:ext cx="4185622" cy="311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3F3C915-B393-4BBE-A105-031CA1CCDDAF}"/>
              </a:ext>
            </a:extLst>
          </p:cNvPr>
          <p:cNvSpPr txBox="1"/>
          <p:nvPr/>
        </p:nvSpPr>
        <p:spPr>
          <a:xfrm>
            <a:off x="255193" y="5241929"/>
            <a:ext cx="8408204" cy="15119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58265" indent="-15826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กำไรสำหรับปี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 2563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เพิ่มขึ้น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30.02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ล้านบาท หรือ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68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.4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% 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เมื่อเทียบกับปี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2562 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เนื่องจากรายได้ที่เติบโตขึ้นและการบริหารต้นทุนให้มีประสิทธิภาพดีขึ้น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58265" indent="-15826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บริษัทมีความสามารถในการทำกำไรสูง อัตรากำไรสุทธิที่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37.8% 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อัตรา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ROE 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ที่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62.1% 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และ อัตรา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ROA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ที่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28.6% </a:t>
            </a:r>
            <a:r>
              <a:rPr lang="th-TH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สำหรับปี </a:t>
            </a:r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2563 </a:t>
            </a:r>
            <a:endParaRPr lang="th-TH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9795F16-BDE1-4B3B-8709-F30B1AD2C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124007"/>
              </p:ext>
            </p:extLst>
          </p:nvPr>
        </p:nvGraphicFramePr>
        <p:xfrm>
          <a:off x="152784" y="1715275"/>
          <a:ext cx="4244789" cy="341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412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372671" y="2177161"/>
            <a:ext cx="627514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พิจารณาอนุมัติงบแสดงฐานะทางการเงิน ณ วันที่ 31 ธันวาคม 2563 งบกำไรขาดทุนเบ็ดเสร็จ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งบแสดงการเปลี่ยนแปลงส่วนของเจ้าของและงบกระแสเงินสดสำหรับปี 2563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72672" y="1640636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3: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8EE45-1637-4C7D-869D-54EAF1E7CC65}"/>
              </a:ext>
            </a:extLst>
          </p:cNvPr>
          <p:cNvSpPr txBox="1"/>
          <p:nvPr/>
        </p:nvSpPr>
        <p:spPr>
          <a:xfrm>
            <a:off x="350430" y="1813538"/>
            <a:ext cx="8374469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415" algn="thaiDi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dirty="0">
                <a:solidFill>
                  <a:srgbClr val="0099CC"/>
                </a:solidFill>
                <a:effectLst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งบปี 2563 ซึ่งคณะกรรมการตรวจสอบ ได้ให้ความเห็นชอบ และผู้สอบบัญชีของบริษัทได้ตรวจสอบและรับรอง</a:t>
            </a:r>
            <a:r>
              <a:rPr lang="th-TH" sz="2000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แล้วแสดงฐานะทางการเงิน ณ วันที่  31 ธันวาคม 2563 งบกำไรขาดทุนเบ็ดเสร็จ งบแสดงการ เปลี่ยนแปลงส่วนของเจ้าของ และงบกระแสเงินสดสำหรับ</a:t>
            </a:r>
            <a:endParaRPr lang="en-US" sz="2000" dirty="0">
              <a:solidFill>
                <a:srgbClr val="0099CC"/>
              </a:solidFill>
              <a:effectLst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thaiDi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endParaRPr lang="th-TH" sz="2000" dirty="0">
              <a:solidFill>
                <a:srgbClr val="0099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R="18415" algn="thaiDi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ความเห็นคณะกรรมการบริษัท </a:t>
            </a:r>
          </a:p>
          <a:p>
            <a:pPr marR="18415" algn="thaiDist">
              <a:spcAft>
                <a:spcPts val="600"/>
              </a:spcAft>
              <a:tabLst>
                <a:tab pos="1101725" algn="l"/>
                <a:tab pos="1123315" algn="l"/>
                <a:tab pos="1253490" algn="l"/>
                <a:tab pos="5257800" algn="l"/>
              </a:tabLst>
            </a:pP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เห็นสมควรนำเสนอที่ประชุมสามัญผู้ถือหุ้น ประจำปี 2564 เพื่ออนุมัติงบแสดงฐานะทางการเงิน</a:t>
            </a:r>
            <a:r>
              <a:rPr lang="en-US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000" i="1" dirty="0">
                <a:solidFill>
                  <a:srgbClr val="0099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ณ วันที่  31 ธันวาคม 2563 งบกำไรขาดทุนเบ็ดเสร็จ งบแสดงการเปลี่ยนแปลงส่วนของเจ้าของ และงบกระแสเงินสดสำหรับปี 2563 ซึ่งคณะกรรมการตรวจสอบ ได้ให้ความเห็นชอบ และผู้สอบบัญชีของบริษัทได้ตรวจสอบและรับรองแล้ว </a:t>
            </a:r>
            <a:endParaRPr lang="en-US" sz="2000" i="1" dirty="0">
              <a:solidFill>
                <a:srgbClr val="0099CC"/>
              </a:solidFill>
              <a:effectLst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C15D4-F69E-4EDD-86C6-EB184FF01B94}"/>
              </a:ext>
            </a:extLst>
          </p:cNvPr>
          <p:cNvSpPr/>
          <p:nvPr/>
        </p:nvSpPr>
        <p:spPr>
          <a:xfrm>
            <a:off x="369260" y="889590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พิจารณาอนุมัติงบแสดงฐานะทางการเงิน ณ วันที่ 31 ธันวาคม 2563 งบกำไรขาดทุนเบ็ดเสร็จ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งบแสดงการเปลี่ยนแปลงส่วนของเจ้าของและงบกระแสเงินสดสำหรับปี 2563</a:t>
            </a:r>
            <a:endParaRPr lang="th-TH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740235" y="5529262"/>
            <a:ext cx="7278099" cy="7334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คะแนนเสียงข้างมากของผู้ถือหุ้นที่มาประชุมและออกเสียงลงคะแนน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78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C15D4-F69E-4EDD-86C6-EB184FF01B94}"/>
              </a:ext>
            </a:extLst>
          </p:cNvPr>
          <p:cNvSpPr/>
          <p:nvPr/>
        </p:nvSpPr>
        <p:spPr>
          <a:xfrm>
            <a:off x="369260" y="889590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พิจารณาอนุมัติงบแสดงฐานะทางการเงิน ณ วันที่ 31 ธันวาคม 2563 งบกำไรขาดทุนเบ็ดเสร็จ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งบแสดงการเปลี่ยนแปลงส่วนของเจ้าของและงบกระแสเงินสดสำหรับปี 2563</a:t>
            </a:r>
            <a:endParaRPr lang="th-TH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830AEB-7B78-42CC-91F5-9EAE57CA3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0100"/>
              </p:ext>
            </p:extLst>
          </p:nvPr>
        </p:nvGraphicFramePr>
        <p:xfrm>
          <a:off x="361506" y="2063307"/>
          <a:ext cx="801694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318">
                  <a:extLst>
                    <a:ext uri="{9D8B030D-6E8A-4147-A177-3AD203B41FA5}">
                      <a16:colId xmlns:a16="http://schemas.microsoft.com/office/drawing/2014/main" val="2049947133"/>
                    </a:ext>
                  </a:extLst>
                </a:gridCol>
                <a:gridCol w="1913860">
                  <a:extLst>
                    <a:ext uri="{9D8B030D-6E8A-4147-A177-3AD203B41FA5}">
                      <a16:colId xmlns:a16="http://schemas.microsoft.com/office/drawing/2014/main" val="2611625645"/>
                    </a:ext>
                  </a:extLst>
                </a:gridCol>
                <a:gridCol w="1906770">
                  <a:extLst>
                    <a:ext uri="{9D8B030D-6E8A-4147-A177-3AD203B41FA5}">
                      <a16:colId xmlns:a16="http://schemas.microsoft.com/office/drawing/2014/main" val="921737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รายการ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</a:t>
                      </a:r>
                      <a:r>
                        <a:rPr lang="en-US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</a:t>
                      </a:r>
                      <a:r>
                        <a:rPr lang="en-US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1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งบแสดงฐานะการเงิน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8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สินทรัพย์รวม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128.67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2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หนี้สินรวม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72.40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4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ส่วนของผู้ถือหุ้น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56.27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6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งบกำไรขาดทุนเบ็ดเสร็จ</a:t>
                      </a:r>
                      <a:endParaRPr lang="en-US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0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รวมรายได้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196.04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132.49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02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รวมค่าใช้จ่าย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102.05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76.19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กำไรสุทธิ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74.06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44.04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2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กำไรเบ็ดเสร็จรวม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75.57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42.65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8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กำไรต่อหุ้น (บาท)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 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 2.94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254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7A166F-89EB-4B68-A46E-6BDD533E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86" y="1680565"/>
            <a:ext cx="10729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9" y="0"/>
            <a:ext cx="7886700" cy="571500"/>
          </a:xfrm>
        </p:spPr>
        <p:txBody>
          <a:bodyPr>
            <a:normAutofit fontScale="90000"/>
          </a:bodyPr>
          <a:lstStyle/>
          <a:p>
            <a:r>
              <a:rPr lang="th-TH" dirty="0"/>
              <a:t>รายละเอียดผู้ถือหุ้นที่เข้าร่วมประชุม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C41D7-2DD6-4A66-88A8-088CF87637CB}"/>
              </a:ext>
            </a:extLst>
          </p:cNvPr>
          <p:cNvSpPr txBox="1"/>
          <p:nvPr/>
        </p:nvSpPr>
        <p:spPr>
          <a:xfrm>
            <a:off x="348597" y="731520"/>
            <a:ext cx="6699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รายละเอียดผู้ถือหุ้นที่เข้าร่วมประชุมสามัญผู้ถือหุ้นประจำปี </a:t>
            </a:r>
            <a:r>
              <a:rPr lang="en-US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2564 </a:t>
            </a:r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ของบริษัท ที คิว อาร์ จำกัด (มหาชน)</a:t>
            </a:r>
            <a:endParaRPr lang="en-US" sz="28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14" name="Graphic 13" descr="Lecturer">
            <a:extLst>
              <a:ext uri="{FF2B5EF4-FFF2-40B4-BE49-F238E27FC236}">
                <a16:creationId xmlns:a16="http://schemas.microsoft.com/office/drawing/2014/main" id="{07395E3A-316A-49BD-BCDA-E34F34349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64" y="1761794"/>
            <a:ext cx="714375" cy="714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2011B1-3F03-4698-9CC3-55404EC71C70}"/>
              </a:ext>
            </a:extLst>
          </p:cNvPr>
          <p:cNvSpPr txBox="1"/>
          <p:nvPr/>
        </p:nvSpPr>
        <p:spPr>
          <a:xfrm>
            <a:off x="1132563" y="1849093"/>
            <a:ext cx="48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องค์ประชุมผู้ถือหุ้นเข้าร่วมผ่านสื่ออิเล็กทรอนิกส์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BE4F95D-AE57-495A-8EAA-B66F6BDE0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23399"/>
              </p:ext>
            </p:extLst>
          </p:nvPr>
        </p:nvGraphicFramePr>
        <p:xfrm>
          <a:off x="1235351" y="2545715"/>
          <a:ext cx="6990872" cy="1889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1654">
                  <a:extLst>
                    <a:ext uri="{9D8B030D-6E8A-4147-A177-3AD203B41FA5}">
                      <a16:colId xmlns:a16="http://schemas.microsoft.com/office/drawing/2014/main" val="3882601835"/>
                    </a:ext>
                  </a:extLst>
                </a:gridCol>
                <a:gridCol w="1169671">
                  <a:extLst>
                    <a:ext uri="{9D8B030D-6E8A-4147-A177-3AD203B41FA5}">
                      <a16:colId xmlns:a16="http://schemas.microsoft.com/office/drawing/2014/main" val="87008615"/>
                    </a:ext>
                  </a:extLst>
                </a:gridCol>
                <a:gridCol w="2283141">
                  <a:extLst>
                    <a:ext uri="{9D8B030D-6E8A-4147-A177-3AD203B41FA5}">
                      <a16:colId xmlns:a16="http://schemas.microsoft.com/office/drawing/2014/main" val="4058022861"/>
                    </a:ext>
                  </a:extLst>
                </a:gridCol>
                <a:gridCol w="1726406">
                  <a:extLst>
                    <a:ext uri="{9D8B030D-6E8A-4147-A177-3AD203B41FA5}">
                      <a16:colId xmlns:a16="http://schemas.microsoft.com/office/drawing/2014/main" val="1617707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ผู้ถือหุ้นมาด้วยตนเอง  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XXX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ราย 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ถือหุ้นรวมกันจำนวน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XX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หุ้น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8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ผู้ถือหุ้นที่มอบฉันทะ 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XXX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ราย 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ถือหุ้นรวมกันจำนวน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XX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หุ้น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รวม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XXX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ราย 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รวมเป็นจำนวนหุ้นทั้งสิ้น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XX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หุ้น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41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คิดเป็นร้อยละ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ของจำนวนหุ้นที่จำหน่ายแล้ว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230,000,000 </a:t>
                      </a:r>
                      <a:r>
                        <a:rPr lang="th-TH" sz="2000" dirty="0"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หุ้น</a:t>
                      </a:r>
                      <a:endParaRPr lang="en-US" sz="2000" dirty="0"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4009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449DED-EE5D-49F9-8D13-029FFB79FC4B}"/>
              </a:ext>
            </a:extLst>
          </p:cNvPr>
          <p:cNvSpPr txBox="1"/>
          <p:nvPr/>
        </p:nvSpPr>
        <p:spPr>
          <a:xfrm>
            <a:off x="981075" y="5210175"/>
            <a:ext cx="785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ครบเป็นองค์ประชุมตามพระราชบัญญัติบริษัทมหาชนจำกัด พ.ศ.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2535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และข้อบังคับบริษัทของบริษัทฯ แล้ว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0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</a:t>
            </a:r>
            <a:r>
              <a:rPr lang="en-US" dirty="0"/>
              <a:t>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C15D4-F69E-4EDD-86C6-EB184FF01B94}"/>
              </a:ext>
            </a:extLst>
          </p:cNvPr>
          <p:cNvSpPr/>
          <p:nvPr/>
        </p:nvSpPr>
        <p:spPr>
          <a:xfrm>
            <a:off x="369260" y="889590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พิจารณาอนุมัติงบแสดงฐานะทางการเงิน ณ วันที่ 31 ธันวาคม 2563 งบกำไรขาดทุนเบ็ดเสร็จ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งบแสดงการเปลี่ยนแปลงส่วนของเจ้าของและงบกระแสเงินสดสำหรับปี 2563</a:t>
            </a:r>
            <a:endParaRPr lang="th-TH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830AEB-7B78-42CC-91F5-9EAE57CA3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11350"/>
              </p:ext>
            </p:extLst>
          </p:nvPr>
        </p:nvGraphicFramePr>
        <p:xfrm>
          <a:off x="389859" y="2034954"/>
          <a:ext cx="801694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318">
                  <a:extLst>
                    <a:ext uri="{9D8B030D-6E8A-4147-A177-3AD203B41FA5}">
                      <a16:colId xmlns:a16="http://schemas.microsoft.com/office/drawing/2014/main" val="2049947133"/>
                    </a:ext>
                  </a:extLst>
                </a:gridCol>
                <a:gridCol w="1913860">
                  <a:extLst>
                    <a:ext uri="{9D8B030D-6E8A-4147-A177-3AD203B41FA5}">
                      <a16:colId xmlns:a16="http://schemas.microsoft.com/office/drawing/2014/main" val="2611625645"/>
                    </a:ext>
                  </a:extLst>
                </a:gridCol>
                <a:gridCol w="1906770">
                  <a:extLst>
                    <a:ext uri="{9D8B030D-6E8A-4147-A177-3AD203B41FA5}">
                      <a16:colId xmlns:a16="http://schemas.microsoft.com/office/drawing/2014/main" val="921737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รายการ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</a:t>
                      </a:r>
                      <a:r>
                        <a:rPr lang="en-US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</a:t>
                      </a:r>
                      <a:r>
                        <a:rPr lang="en-US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1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งบแสดงการเปลี่ยนแปลงส่วนของเจ้าของ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8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ทุนที่ออกและชำระแล้ว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</a:t>
                      </a:r>
                      <a:r>
                        <a:rPr lang="th-TH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2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องค์ประกอบอื่นของส่วนของเจ้าของ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(1.39)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4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สำรองตามกฏหมาย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9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กำไรสะสมยังไม่จัดสรร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49.41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6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งบกระแสเงินสด</a:t>
                      </a:r>
                      <a:endParaRPr lang="en-US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0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เงินสดสุทธิจากกิจกรรมดำเนินงาน</a:t>
                      </a:r>
                      <a:endParaRPr lang="en-US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93.61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33.66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02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เงินสดสุทธิใช้ไปในกิจกรรมลงทุน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(20.55)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(6.97)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เงินสดสุทธิใช้ไปในกิจกรรมจัดหาเงิน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(35.04)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(57.17)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2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เงินสดและรายการเทียบเท่าเงินสดสุทธิเพิ่มขึ้น(ลดลง)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38.02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(30.48)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854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7A166F-89EB-4B68-A46E-6BDD533E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86" y="1666389"/>
            <a:ext cx="10729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4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372671" y="2483952"/>
            <a:ext cx="788454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พิจารณาอนุมัติการจัดสรรกำไรสุทธิ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เพื่อเป็นทุนสำรองตามกฎหมายและ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การจ่ายเงินปันผล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72672" y="1897811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4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3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4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95A62-F1BD-4544-93C3-5A961519FEA6}"/>
              </a:ext>
            </a:extLst>
          </p:cNvPr>
          <p:cNvSpPr/>
          <p:nvPr/>
        </p:nvSpPr>
        <p:spPr>
          <a:xfrm>
            <a:off x="369260" y="889590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พิจารณาอนุมัติการจัดสรรกำไรสุทธิ</a:t>
            </a:r>
            <a:r>
              <a:rPr lang="en-US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  <a:p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เพื่อเป็นทุนสำรองตามกฎหมายและการจ่ายเงินปันผล</a:t>
            </a:r>
            <a:endParaRPr lang="th-TH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9218" y="6576958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B0D245-CC37-4F06-BC1E-F9BE578F60A6}"/>
              </a:ext>
            </a:extLst>
          </p:cNvPr>
          <p:cNvGrpSpPr/>
          <p:nvPr/>
        </p:nvGrpSpPr>
        <p:grpSpPr>
          <a:xfrm>
            <a:off x="3431976" y="3720662"/>
            <a:ext cx="1570950" cy="1366346"/>
            <a:chOff x="10263698" y="5879400"/>
            <a:chExt cx="3954987" cy="3954990"/>
          </a:xfrm>
        </p:grpSpPr>
        <p:sp>
          <p:nvSpPr>
            <p:cNvPr id="9" name="Shape 55293">
              <a:extLst>
                <a:ext uri="{FF2B5EF4-FFF2-40B4-BE49-F238E27FC236}">
                  <a16:creationId xmlns:a16="http://schemas.microsoft.com/office/drawing/2014/main" id="{BA816D5C-09C9-476C-A9F6-F7CBE8CA1DBE}"/>
                </a:ext>
              </a:extLst>
            </p:cNvPr>
            <p:cNvSpPr/>
            <p:nvPr/>
          </p:nvSpPr>
          <p:spPr>
            <a:xfrm>
              <a:off x="10263698" y="7856895"/>
              <a:ext cx="1977493" cy="1977495"/>
            </a:xfrm>
            <a:prstGeom prst="rect">
              <a:avLst/>
            </a:prstGeom>
            <a:solidFill>
              <a:srgbClr val="0F51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0" name="Shape 55294">
              <a:extLst>
                <a:ext uri="{FF2B5EF4-FFF2-40B4-BE49-F238E27FC236}">
                  <a16:creationId xmlns:a16="http://schemas.microsoft.com/office/drawing/2014/main" id="{0F78A41E-6E9B-45AD-9A5F-508896833EA8}"/>
                </a:ext>
              </a:extLst>
            </p:cNvPr>
            <p:cNvSpPr/>
            <p:nvPr/>
          </p:nvSpPr>
          <p:spPr>
            <a:xfrm>
              <a:off x="12241189" y="7856895"/>
              <a:ext cx="1977496" cy="1977495"/>
            </a:xfrm>
            <a:prstGeom prst="rect">
              <a:avLst/>
            </a:prstGeom>
            <a:solidFill>
              <a:srgbClr val="0A67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1" name="Shape 55295">
              <a:extLst>
                <a:ext uri="{FF2B5EF4-FFF2-40B4-BE49-F238E27FC236}">
                  <a16:creationId xmlns:a16="http://schemas.microsoft.com/office/drawing/2014/main" id="{7BFBC9A9-C8CF-4801-B7ED-6511031BC3EF}"/>
                </a:ext>
              </a:extLst>
            </p:cNvPr>
            <p:cNvSpPr/>
            <p:nvPr/>
          </p:nvSpPr>
          <p:spPr>
            <a:xfrm>
              <a:off x="10263698" y="5879400"/>
              <a:ext cx="1977493" cy="1977495"/>
            </a:xfrm>
            <a:prstGeom prst="rect">
              <a:avLst/>
            </a:prstGeom>
            <a:solidFill>
              <a:srgbClr val="27AC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2" name="Shape 55296">
              <a:extLst>
                <a:ext uri="{FF2B5EF4-FFF2-40B4-BE49-F238E27FC236}">
                  <a16:creationId xmlns:a16="http://schemas.microsoft.com/office/drawing/2014/main" id="{6AC37CF4-9120-4FE0-AC68-FF286C57EB99}"/>
                </a:ext>
              </a:extLst>
            </p:cNvPr>
            <p:cNvSpPr/>
            <p:nvPr/>
          </p:nvSpPr>
          <p:spPr>
            <a:xfrm>
              <a:off x="12241190" y="5879400"/>
              <a:ext cx="1977495" cy="1977495"/>
            </a:xfrm>
            <a:prstGeom prst="rect">
              <a:avLst/>
            </a:prstGeom>
            <a:solidFill>
              <a:srgbClr val="1BB1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01067-685E-4936-9B57-4EBF3E965135}"/>
              </a:ext>
            </a:extLst>
          </p:cNvPr>
          <p:cNvGrpSpPr/>
          <p:nvPr/>
        </p:nvGrpSpPr>
        <p:grpSpPr>
          <a:xfrm>
            <a:off x="2354316" y="3005957"/>
            <a:ext cx="1744718" cy="1345055"/>
            <a:chOff x="6732948" y="2765492"/>
            <a:chExt cx="4790669" cy="4388343"/>
          </a:xfrm>
        </p:grpSpPr>
        <p:sp>
          <p:nvSpPr>
            <p:cNvPr id="18" name="Shape 55304">
              <a:extLst>
                <a:ext uri="{FF2B5EF4-FFF2-40B4-BE49-F238E27FC236}">
                  <a16:creationId xmlns:a16="http://schemas.microsoft.com/office/drawing/2014/main" id="{594A33A2-FDAE-48C2-957C-10EDE85C840F}"/>
                </a:ext>
              </a:extLst>
            </p:cNvPr>
            <p:cNvSpPr/>
            <p:nvPr/>
          </p:nvSpPr>
          <p:spPr>
            <a:xfrm>
              <a:off x="6733242" y="2765544"/>
              <a:ext cx="2912815" cy="2912819"/>
            </a:xfrm>
            <a:prstGeom prst="rect">
              <a:avLst/>
            </a:prstGeom>
            <a:solidFill>
              <a:srgbClr val="27AC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9" name="Shape 55305">
              <a:extLst>
                <a:ext uri="{FF2B5EF4-FFF2-40B4-BE49-F238E27FC236}">
                  <a16:creationId xmlns:a16="http://schemas.microsoft.com/office/drawing/2014/main" id="{91DB79A0-813B-42BD-B681-8BD620C0C678}"/>
                </a:ext>
              </a:extLst>
            </p:cNvPr>
            <p:cNvSpPr/>
            <p:nvPr/>
          </p:nvSpPr>
          <p:spPr>
            <a:xfrm>
              <a:off x="9645758" y="2765492"/>
              <a:ext cx="1870574" cy="43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8132"/>
                  </a:lnTo>
                  <a:lnTo>
                    <a:pt x="21600" y="21600"/>
                  </a:lnTo>
                  <a:lnTo>
                    <a:pt x="0" y="1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C95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0" name="Shape 55306">
              <a:extLst>
                <a:ext uri="{FF2B5EF4-FFF2-40B4-BE49-F238E27FC236}">
                  <a16:creationId xmlns:a16="http://schemas.microsoft.com/office/drawing/2014/main" id="{6BFA5CDC-BE54-437E-B1B1-F0DD9C48DB86}"/>
                </a:ext>
              </a:extLst>
            </p:cNvPr>
            <p:cNvSpPr/>
            <p:nvPr/>
          </p:nvSpPr>
          <p:spPr>
            <a:xfrm>
              <a:off x="6732948" y="5678309"/>
              <a:ext cx="4790669" cy="147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0"/>
                  </a:moveTo>
                  <a:lnTo>
                    <a:pt x="21600" y="21600"/>
                  </a:lnTo>
                  <a:lnTo>
                    <a:pt x="18542" y="21573"/>
                  </a:lnTo>
                  <a:lnTo>
                    <a:pt x="0" y="0"/>
                  </a:lnTo>
                  <a:lnTo>
                    <a:pt x="13166" y="0"/>
                  </a:lnTo>
                  <a:close/>
                </a:path>
              </a:pathLst>
            </a:custGeom>
            <a:solidFill>
              <a:srgbClr val="27AC95">
                <a:lumMod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B8F94-CE0B-40AD-8783-5FE43A7BE522}"/>
              </a:ext>
            </a:extLst>
          </p:cNvPr>
          <p:cNvGrpSpPr/>
          <p:nvPr/>
        </p:nvGrpSpPr>
        <p:grpSpPr>
          <a:xfrm>
            <a:off x="4313246" y="2869325"/>
            <a:ext cx="1456933" cy="1464356"/>
            <a:chOff x="12854033" y="4945977"/>
            <a:chExt cx="2442428" cy="2207856"/>
          </a:xfrm>
        </p:grpSpPr>
        <p:sp>
          <p:nvSpPr>
            <p:cNvPr id="23" name="Shape 55298">
              <a:extLst>
                <a:ext uri="{FF2B5EF4-FFF2-40B4-BE49-F238E27FC236}">
                  <a16:creationId xmlns:a16="http://schemas.microsoft.com/office/drawing/2014/main" id="{244CF7EA-933C-4DF0-9467-0F979EB7B719}"/>
                </a:ext>
              </a:extLst>
            </p:cNvPr>
            <p:cNvSpPr/>
            <p:nvPr/>
          </p:nvSpPr>
          <p:spPr>
            <a:xfrm>
              <a:off x="13792817" y="4945977"/>
              <a:ext cx="1503644" cy="1470123"/>
            </a:xfrm>
            <a:prstGeom prst="rect">
              <a:avLst/>
            </a:prstGeom>
            <a:solidFill>
              <a:srgbClr val="1BB1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4" name="Shape 55299">
              <a:extLst>
                <a:ext uri="{FF2B5EF4-FFF2-40B4-BE49-F238E27FC236}">
                  <a16:creationId xmlns:a16="http://schemas.microsoft.com/office/drawing/2014/main" id="{7B68DE3C-1291-40D4-AFE5-8499A948D9AB}"/>
                </a:ext>
              </a:extLst>
            </p:cNvPr>
            <p:cNvSpPr/>
            <p:nvPr/>
          </p:nvSpPr>
          <p:spPr>
            <a:xfrm>
              <a:off x="12857671" y="4959660"/>
              <a:ext cx="935288" cy="219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132"/>
                  </a:lnTo>
                  <a:lnTo>
                    <a:pt x="0" y="21600"/>
                  </a:lnTo>
                  <a:lnTo>
                    <a:pt x="21600" y="143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BB1EC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5" name="Shape 55300">
              <a:extLst>
                <a:ext uri="{FF2B5EF4-FFF2-40B4-BE49-F238E27FC236}">
                  <a16:creationId xmlns:a16="http://schemas.microsoft.com/office/drawing/2014/main" id="{5FE648EC-8A76-42F2-8828-1F2EC5065E35}"/>
                </a:ext>
              </a:extLst>
            </p:cNvPr>
            <p:cNvSpPr/>
            <p:nvPr/>
          </p:nvSpPr>
          <p:spPr>
            <a:xfrm>
              <a:off x="12854033" y="6416069"/>
              <a:ext cx="2395337" cy="7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0" y="21600"/>
                  </a:lnTo>
                  <a:lnTo>
                    <a:pt x="3058" y="21573"/>
                  </a:lnTo>
                  <a:lnTo>
                    <a:pt x="21600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rgbClr val="1BB1EC">
                <a:lumMod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6" name="Freeform 961">
              <a:extLst>
                <a:ext uri="{FF2B5EF4-FFF2-40B4-BE49-F238E27FC236}">
                  <a16:creationId xmlns:a16="http://schemas.microsoft.com/office/drawing/2014/main" id="{4BE7EBFA-51BA-45D1-8F76-6B0C9A3C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5943" y="5278759"/>
              <a:ext cx="898607" cy="798591"/>
            </a:xfrm>
            <a:custGeom>
              <a:avLst/>
              <a:gdLst>
                <a:gd name="T0" fmla="*/ 185001 w 296503"/>
                <a:gd name="T1" fmla="*/ 3171515 h 296143"/>
                <a:gd name="T2" fmla="*/ 1617653 w 296503"/>
                <a:gd name="T3" fmla="*/ 2015009 h 296143"/>
                <a:gd name="T4" fmla="*/ 2272978 w 296503"/>
                <a:gd name="T5" fmla="*/ 1451331 h 296143"/>
                <a:gd name="T6" fmla="*/ 2272978 w 296503"/>
                <a:gd name="T7" fmla="*/ 1552329 h 296143"/>
                <a:gd name="T8" fmla="*/ 1578239 w 296503"/>
                <a:gd name="T9" fmla="*/ 1501830 h 296143"/>
                <a:gd name="T10" fmla="*/ 969972 w 296503"/>
                <a:gd name="T11" fmla="*/ 1451331 h 296143"/>
                <a:gd name="T12" fmla="*/ 1348864 w 296503"/>
                <a:gd name="T13" fmla="*/ 1501830 h 296143"/>
                <a:gd name="T14" fmla="*/ 969972 w 296503"/>
                <a:gd name="T15" fmla="*/ 1552329 h 296143"/>
                <a:gd name="T16" fmla="*/ 969972 w 296503"/>
                <a:gd name="T17" fmla="*/ 1451331 h 296143"/>
                <a:gd name="T18" fmla="*/ 2089970 w 296503"/>
                <a:gd name="T19" fmla="*/ 2269342 h 296143"/>
                <a:gd name="T20" fmla="*/ 3136918 w 296503"/>
                <a:gd name="T21" fmla="*/ 1418828 h 296143"/>
                <a:gd name="T22" fmla="*/ 94476 w 296503"/>
                <a:gd name="T23" fmla="*/ 3115889 h 296143"/>
                <a:gd name="T24" fmla="*/ 94476 w 296503"/>
                <a:gd name="T25" fmla="*/ 1418828 h 296143"/>
                <a:gd name="T26" fmla="*/ 2272962 w 296503"/>
                <a:gd name="T27" fmla="*/ 995453 h 296143"/>
                <a:gd name="T28" fmla="*/ 2272962 w 296503"/>
                <a:gd name="T29" fmla="*/ 1096615 h 296143"/>
                <a:gd name="T30" fmla="*/ 1907753 w 296503"/>
                <a:gd name="T31" fmla="*/ 1048048 h 296143"/>
                <a:gd name="T32" fmla="*/ 970067 w 296503"/>
                <a:gd name="T33" fmla="*/ 995453 h 296143"/>
                <a:gd name="T34" fmla="*/ 1678387 w 296503"/>
                <a:gd name="T35" fmla="*/ 1048048 h 296143"/>
                <a:gd name="T36" fmla="*/ 970067 w 296503"/>
                <a:gd name="T37" fmla="*/ 1096615 h 296143"/>
                <a:gd name="T38" fmla="*/ 970067 w 296503"/>
                <a:gd name="T39" fmla="*/ 995453 h 296143"/>
                <a:gd name="T40" fmla="*/ 2648860 w 296503"/>
                <a:gd name="T41" fmla="*/ 1693069 h 296143"/>
                <a:gd name="T42" fmla="*/ 2648860 w 296503"/>
                <a:gd name="T43" fmla="*/ 941899 h 296143"/>
                <a:gd name="T44" fmla="*/ 125936 w 296503"/>
                <a:gd name="T45" fmla="*/ 1315507 h 296143"/>
                <a:gd name="T46" fmla="*/ 586430 w 296503"/>
                <a:gd name="T47" fmla="*/ 941899 h 296143"/>
                <a:gd name="T48" fmla="*/ 684832 w 296503"/>
                <a:gd name="T49" fmla="*/ 1772549 h 296143"/>
                <a:gd name="T50" fmla="*/ 1586160 w 296503"/>
                <a:gd name="T51" fmla="*/ 1911661 h 296143"/>
                <a:gd name="T52" fmla="*/ 2011263 w 296503"/>
                <a:gd name="T53" fmla="*/ 2205759 h 296143"/>
                <a:gd name="T54" fmla="*/ 2550468 w 296503"/>
                <a:gd name="T55" fmla="*/ 627943 h 296143"/>
                <a:gd name="T56" fmla="*/ 1617653 w 296503"/>
                <a:gd name="T57" fmla="*/ 111286 h 296143"/>
                <a:gd name="T58" fmla="*/ 2133258 w 296503"/>
                <a:gd name="T59" fmla="*/ 528582 h 296143"/>
                <a:gd name="T60" fmla="*/ 1586160 w 296503"/>
                <a:gd name="T61" fmla="*/ 11934 h 296143"/>
                <a:gd name="T62" fmla="*/ 2290714 w 296503"/>
                <a:gd name="T63" fmla="*/ 528582 h 296143"/>
                <a:gd name="T64" fmla="*/ 2648860 w 296503"/>
                <a:gd name="T65" fmla="*/ 576273 h 296143"/>
                <a:gd name="T66" fmla="*/ 3219583 w 296503"/>
                <a:gd name="T67" fmla="*/ 1275768 h 296143"/>
                <a:gd name="T68" fmla="*/ 3239249 w 296503"/>
                <a:gd name="T69" fmla="*/ 3219210 h 296143"/>
                <a:gd name="T70" fmla="*/ 47214 w 296503"/>
                <a:gd name="T71" fmla="*/ 3270876 h 296143"/>
                <a:gd name="T72" fmla="*/ 0 w 296503"/>
                <a:gd name="T73" fmla="*/ 1315507 h 296143"/>
                <a:gd name="T74" fmla="*/ 586430 w 296503"/>
                <a:gd name="T75" fmla="*/ 818709 h 296143"/>
                <a:gd name="T76" fmla="*/ 637614 w 296503"/>
                <a:gd name="T77" fmla="*/ 528582 h 296143"/>
                <a:gd name="T78" fmla="*/ 1586160 w 296503"/>
                <a:gd name="T79" fmla="*/ 11934 h 2961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6503" h="296143">
                  <a:moveTo>
                    <a:pt x="148071" y="182436"/>
                  </a:moveTo>
                  <a:lnTo>
                    <a:pt x="16932" y="287147"/>
                  </a:lnTo>
                  <a:lnTo>
                    <a:pt x="278850" y="287147"/>
                  </a:lnTo>
                  <a:lnTo>
                    <a:pt x="148071" y="182436"/>
                  </a:lnTo>
                  <a:close/>
                  <a:moveTo>
                    <a:pt x="149134" y="131403"/>
                  </a:moveTo>
                  <a:lnTo>
                    <a:pt x="208055" y="131403"/>
                  </a:lnTo>
                  <a:cubicBezTo>
                    <a:pt x="210570" y="131403"/>
                    <a:pt x="212366" y="133308"/>
                    <a:pt x="212366" y="135975"/>
                  </a:cubicBezTo>
                  <a:cubicBezTo>
                    <a:pt x="212366" y="138642"/>
                    <a:pt x="210570" y="140547"/>
                    <a:pt x="208055" y="140547"/>
                  </a:cubicBezTo>
                  <a:lnTo>
                    <a:pt x="149134" y="140547"/>
                  </a:lnTo>
                  <a:cubicBezTo>
                    <a:pt x="146619" y="140547"/>
                    <a:pt x="144463" y="138642"/>
                    <a:pt x="144463" y="135975"/>
                  </a:cubicBezTo>
                  <a:cubicBezTo>
                    <a:pt x="144463" y="133308"/>
                    <a:pt x="146619" y="131403"/>
                    <a:pt x="149134" y="131403"/>
                  </a:cubicBezTo>
                  <a:close/>
                  <a:moveTo>
                    <a:pt x="88786" y="131403"/>
                  </a:moveTo>
                  <a:lnTo>
                    <a:pt x="119177" y="131403"/>
                  </a:lnTo>
                  <a:cubicBezTo>
                    <a:pt x="121680" y="131403"/>
                    <a:pt x="123468" y="133308"/>
                    <a:pt x="123468" y="135975"/>
                  </a:cubicBezTo>
                  <a:cubicBezTo>
                    <a:pt x="123468" y="138642"/>
                    <a:pt x="121680" y="140547"/>
                    <a:pt x="119177" y="140547"/>
                  </a:cubicBezTo>
                  <a:lnTo>
                    <a:pt x="88786" y="140547"/>
                  </a:lnTo>
                  <a:cubicBezTo>
                    <a:pt x="86283" y="140547"/>
                    <a:pt x="84138" y="138642"/>
                    <a:pt x="84138" y="135975"/>
                  </a:cubicBezTo>
                  <a:cubicBezTo>
                    <a:pt x="84138" y="133308"/>
                    <a:pt x="86283" y="131403"/>
                    <a:pt x="88786" y="131403"/>
                  </a:cubicBezTo>
                  <a:close/>
                  <a:moveTo>
                    <a:pt x="287136" y="128460"/>
                  </a:moveTo>
                  <a:lnTo>
                    <a:pt x="191304" y="205465"/>
                  </a:lnTo>
                  <a:lnTo>
                    <a:pt x="287136" y="282110"/>
                  </a:lnTo>
                  <a:lnTo>
                    <a:pt x="287136" y="128460"/>
                  </a:lnTo>
                  <a:close/>
                  <a:moveTo>
                    <a:pt x="8646" y="128460"/>
                  </a:moveTo>
                  <a:lnTo>
                    <a:pt x="8646" y="282110"/>
                  </a:lnTo>
                  <a:lnTo>
                    <a:pt x="104839" y="205465"/>
                  </a:lnTo>
                  <a:lnTo>
                    <a:pt x="8646" y="128460"/>
                  </a:lnTo>
                  <a:close/>
                  <a:moveTo>
                    <a:pt x="178938" y="90128"/>
                  </a:moveTo>
                  <a:lnTo>
                    <a:pt x="208053" y="90128"/>
                  </a:lnTo>
                  <a:cubicBezTo>
                    <a:pt x="210569" y="90128"/>
                    <a:pt x="212366" y="92326"/>
                    <a:pt x="212366" y="94890"/>
                  </a:cubicBezTo>
                  <a:cubicBezTo>
                    <a:pt x="212366" y="97455"/>
                    <a:pt x="210569" y="99287"/>
                    <a:pt x="208053" y="99287"/>
                  </a:cubicBezTo>
                  <a:lnTo>
                    <a:pt x="178938" y="99287"/>
                  </a:lnTo>
                  <a:cubicBezTo>
                    <a:pt x="176782" y="99287"/>
                    <a:pt x="174625" y="97455"/>
                    <a:pt x="174625" y="94890"/>
                  </a:cubicBezTo>
                  <a:cubicBezTo>
                    <a:pt x="174625" y="92326"/>
                    <a:pt x="176782" y="90128"/>
                    <a:pt x="178938" y="90128"/>
                  </a:cubicBezTo>
                  <a:close/>
                  <a:moveTo>
                    <a:pt x="88795" y="90128"/>
                  </a:moveTo>
                  <a:lnTo>
                    <a:pt x="148973" y="90128"/>
                  </a:lnTo>
                  <a:cubicBezTo>
                    <a:pt x="151481" y="90128"/>
                    <a:pt x="153630" y="92326"/>
                    <a:pt x="153630" y="94890"/>
                  </a:cubicBezTo>
                  <a:cubicBezTo>
                    <a:pt x="153630" y="97455"/>
                    <a:pt x="151481" y="99287"/>
                    <a:pt x="148973" y="99287"/>
                  </a:cubicBezTo>
                  <a:lnTo>
                    <a:pt x="88795" y="99287"/>
                  </a:lnTo>
                  <a:cubicBezTo>
                    <a:pt x="86287" y="99287"/>
                    <a:pt x="84138" y="97455"/>
                    <a:pt x="84138" y="94890"/>
                  </a:cubicBezTo>
                  <a:cubicBezTo>
                    <a:pt x="84138" y="92326"/>
                    <a:pt x="86287" y="90128"/>
                    <a:pt x="88795" y="90128"/>
                  </a:cubicBezTo>
                  <a:close/>
                  <a:moveTo>
                    <a:pt x="242462" y="85280"/>
                  </a:moveTo>
                  <a:lnTo>
                    <a:pt x="242462" y="153289"/>
                  </a:lnTo>
                  <a:lnTo>
                    <a:pt x="284614" y="119105"/>
                  </a:lnTo>
                  <a:lnTo>
                    <a:pt x="242462" y="85280"/>
                  </a:lnTo>
                  <a:close/>
                  <a:moveTo>
                    <a:pt x="53680" y="85280"/>
                  </a:moveTo>
                  <a:lnTo>
                    <a:pt x="11528" y="119105"/>
                  </a:lnTo>
                  <a:lnTo>
                    <a:pt x="53680" y="153289"/>
                  </a:lnTo>
                  <a:lnTo>
                    <a:pt x="53680" y="85280"/>
                  </a:lnTo>
                  <a:close/>
                  <a:moveTo>
                    <a:pt x="62687" y="56853"/>
                  </a:moveTo>
                  <a:lnTo>
                    <a:pt x="62687" y="160486"/>
                  </a:lnTo>
                  <a:lnTo>
                    <a:pt x="112044" y="199708"/>
                  </a:lnTo>
                  <a:lnTo>
                    <a:pt x="145189" y="173080"/>
                  </a:lnTo>
                  <a:cubicBezTo>
                    <a:pt x="146991" y="172001"/>
                    <a:pt x="149152" y="172001"/>
                    <a:pt x="150954" y="173080"/>
                  </a:cubicBezTo>
                  <a:lnTo>
                    <a:pt x="184099" y="199708"/>
                  </a:lnTo>
                  <a:lnTo>
                    <a:pt x="233456" y="160126"/>
                  </a:lnTo>
                  <a:lnTo>
                    <a:pt x="233456" y="56853"/>
                  </a:lnTo>
                  <a:lnTo>
                    <a:pt x="62687" y="56853"/>
                  </a:lnTo>
                  <a:close/>
                  <a:moveTo>
                    <a:pt x="148071" y="10075"/>
                  </a:moveTo>
                  <a:lnTo>
                    <a:pt x="100876" y="47858"/>
                  </a:lnTo>
                  <a:lnTo>
                    <a:pt x="195267" y="47858"/>
                  </a:lnTo>
                  <a:lnTo>
                    <a:pt x="148071" y="10075"/>
                  </a:lnTo>
                  <a:close/>
                  <a:moveTo>
                    <a:pt x="145189" y="1079"/>
                  </a:moveTo>
                  <a:cubicBezTo>
                    <a:pt x="146991" y="-360"/>
                    <a:pt x="149152" y="-360"/>
                    <a:pt x="150954" y="1079"/>
                  </a:cubicBezTo>
                  <a:lnTo>
                    <a:pt x="209678" y="47858"/>
                  </a:lnTo>
                  <a:lnTo>
                    <a:pt x="238139" y="47858"/>
                  </a:lnTo>
                  <a:cubicBezTo>
                    <a:pt x="240301" y="47858"/>
                    <a:pt x="242462" y="49657"/>
                    <a:pt x="242462" y="52176"/>
                  </a:cubicBezTo>
                  <a:lnTo>
                    <a:pt x="242462" y="74125"/>
                  </a:lnTo>
                  <a:lnTo>
                    <a:pt x="294702" y="115506"/>
                  </a:lnTo>
                  <a:cubicBezTo>
                    <a:pt x="295782" y="116586"/>
                    <a:pt x="296503" y="117665"/>
                    <a:pt x="296503" y="119105"/>
                  </a:cubicBezTo>
                  <a:lnTo>
                    <a:pt x="296503" y="291465"/>
                  </a:lnTo>
                  <a:cubicBezTo>
                    <a:pt x="296503" y="293984"/>
                    <a:pt x="294341" y="296143"/>
                    <a:pt x="291819" y="296143"/>
                  </a:cubicBezTo>
                  <a:lnTo>
                    <a:pt x="4323" y="296143"/>
                  </a:lnTo>
                  <a:cubicBezTo>
                    <a:pt x="1801" y="296143"/>
                    <a:pt x="0" y="293984"/>
                    <a:pt x="0" y="291465"/>
                  </a:cubicBezTo>
                  <a:lnTo>
                    <a:pt x="0" y="119105"/>
                  </a:lnTo>
                  <a:cubicBezTo>
                    <a:pt x="0" y="117665"/>
                    <a:pt x="720" y="116586"/>
                    <a:pt x="1441" y="115506"/>
                  </a:cubicBezTo>
                  <a:lnTo>
                    <a:pt x="53680" y="74125"/>
                  </a:lnTo>
                  <a:lnTo>
                    <a:pt x="53680" y="52176"/>
                  </a:lnTo>
                  <a:cubicBezTo>
                    <a:pt x="53680" y="49657"/>
                    <a:pt x="55842" y="47858"/>
                    <a:pt x="58364" y="47858"/>
                  </a:cubicBezTo>
                  <a:lnTo>
                    <a:pt x="86825" y="47858"/>
                  </a:lnTo>
                  <a:lnTo>
                    <a:pt x="145189" y="10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9E805E-D8B4-4C2F-93A0-6FD216FAACD7}"/>
              </a:ext>
            </a:extLst>
          </p:cNvPr>
          <p:cNvGrpSpPr/>
          <p:nvPr/>
        </p:nvGrpSpPr>
        <p:grpSpPr>
          <a:xfrm>
            <a:off x="2354317" y="4477409"/>
            <a:ext cx="1755227" cy="1355833"/>
            <a:chOff x="7924799" y="8565662"/>
            <a:chExt cx="3598818" cy="3283713"/>
          </a:xfrm>
        </p:grpSpPr>
        <p:sp>
          <p:nvSpPr>
            <p:cNvPr id="28" name="Shape 55310">
              <a:extLst>
                <a:ext uri="{FF2B5EF4-FFF2-40B4-BE49-F238E27FC236}">
                  <a16:creationId xmlns:a16="http://schemas.microsoft.com/office/drawing/2014/main" id="{8B01555B-FDAE-46F2-B4AC-373756261992}"/>
                </a:ext>
              </a:extLst>
            </p:cNvPr>
            <p:cNvSpPr/>
            <p:nvPr/>
          </p:nvSpPr>
          <p:spPr>
            <a:xfrm>
              <a:off x="7924799" y="9669725"/>
              <a:ext cx="2193875" cy="2112371"/>
            </a:xfrm>
            <a:prstGeom prst="rect">
              <a:avLst/>
            </a:prstGeom>
            <a:solidFill>
              <a:srgbClr val="0F51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29" name="Shape 55311">
              <a:extLst>
                <a:ext uri="{FF2B5EF4-FFF2-40B4-BE49-F238E27FC236}">
                  <a16:creationId xmlns:a16="http://schemas.microsoft.com/office/drawing/2014/main" id="{B057777F-345D-4590-8B8B-D7BF69B24983}"/>
                </a:ext>
              </a:extLst>
            </p:cNvPr>
            <p:cNvSpPr/>
            <p:nvPr/>
          </p:nvSpPr>
          <p:spPr>
            <a:xfrm>
              <a:off x="10118449" y="8565662"/>
              <a:ext cx="1399717" cy="3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3468"/>
                  </a:lnTo>
                  <a:lnTo>
                    <a:pt x="21600" y="0"/>
                  </a:lnTo>
                  <a:lnTo>
                    <a:pt x="0" y="726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F51A9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0" name="Shape 55312">
              <a:extLst>
                <a:ext uri="{FF2B5EF4-FFF2-40B4-BE49-F238E27FC236}">
                  <a16:creationId xmlns:a16="http://schemas.microsoft.com/office/drawing/2014/main" id="{CD32CA06-3AFA-4FE1-8EE3-58E10D27886A}"/>
                </a:ext>
              </a:extLst>
            </p:cNvPr>
            <p:cNvSpPr/>
            <p:nvPr/>
          </p:nvSpPr>
          <p:spPr>
            <a:xfrm>
              <a:off x="7938848" y="8567023"/>
              <a:ext cx="3584769" cy="110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21600"/>
                  </a:moveTo>
                  <a:lnTo>
                    <a:pt x="21600" y="0"/>
                  </a:lnTo>
                  <a:lnTo>
                    <a:pt x="18542" y="27"/>
                  </a:lnTo>
                  <a:lnTo>
                    <a:pt x="0" y="21600"/>
                  </a:lnTo>
                  <a:lnTo>
                    <a:pt x="13166" y="21600"/>
                  </a:lnTo>
                  <a:close/>
                </a:path>
              </a:pathLst>
            </a:custGeom>
            <a:solidFill>
              <a:srgbClr val="0F51A9">
                <a:lumMod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175E51-C26B-41A3-A10C-09DF5FD3A999}"/>
              </a:ext>
            </a:extLst>
          </p:cNvPr>
          <p:cNvGrpSpPr/>
          <p:nvPr/>
        </p:nvGrpSpPr>
        <p:grpSpPr>
          <a:xfrm>
            <a:off x="4351287" y="4529960"/>
            <a:ext cx="1450423" cy="1355834"/>
            <a:chOff x="12854033" y="8565662"/>
            <a:chExt cx="4790671" cy="4388340"/>
          </a:xfrm>
        </p:grpSpPr>
        <p:sp>
          <p:nvSpPr>
            <p:cNvPr id="33" name="Shape 55316">
              <a:extLst>
                <a:ext uri="{FF2B5EF4-FFF2-40B4-BE49-F238E27FC236}">
                  <a16:creationId xmlns:a16="http://schemas.microsoft.com/office/drawing/2014/main" id="{8D2FE651-E75E-4727-AB36-A21B7637B841}"/>
                </a:ext>
              </a:extLst>
            </p:cNvPr>
            <p:cNvSpPr/>
            <p:nvPr/>
          </p:nvSpPr>
          <p:spPr>
            <a:xfrm>
              <a:off x="14731590" y="10041129"/>
              <a:ext cx="2912817" cy="2912818"/>
            </a:xfrm>
            <a:prstGeom prst="rect">
              <a:avLst/>
            </a:prstGeom>
            <a:solidFill>
              <a:srgbClr val="0A67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4" name="Shape 55317">
              <a:extLst>
                <a:ext uri="{FF2B5EF4-FFF2-40B4-BE49-F238E27FC236}">
                  <a16:creationId xmlns:a16="http://schemas.microsoft.com/office/drawing/2014/main" id="{F5AEA0DA-0AC3-4203-9DC2-31DBEFB18F52}"/>
                </a:ext>
              </a:extLst>
            </p:cNvPr>
            <p:cNvSpPr/>
            <p:nvPr/>
          </p:nvSpPr>
          <p:spPr>
            <a:xfrm>
              <a:off x="12861314" y="8565662"/>
              <a:ext cx="1870575" cy="438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3468"/>
                  </a:lnTo>
                  <a:lnTo>
                    <a:pt x="0" y="0"/>
                  </a:lnTo>
                  <a:lnTo>
                    <a:pt x="21600" y="72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A67D4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5" name="Shape 55318">
              <a:extLst>
                <a:ext uri="{FF2B5EF4-FFF2-40B4-BE49-F238E27FC236}">
                  <a16:creationId xmlns:a16="http://schemas.microsoft.com/office/drawing/2014/main" id="{75011D7A-D17E-44AC-92DB-14A92AB41B77}"/>
                </a:ext>
              </a:extLst>
            </p:cNvPr>
            <p:cNvSpPr/>
            <p:nvPr/>
          </p:nvSpPr>
          <p:spPr>
            <a:xfrm>
              <a:off x="12854033" y="8567482"/>
              <a:ext cx="4790671" cy="14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21600"/>
                  </a:moveTo>
                  <a:lnTo>
                    <a:pt x="0" y="0"/>
                  </a:lnTo>
                  <a:lnTo>
                    <a:pt x="3058" y="27"/>
                  </a:lnTo>
                  <a:lnTo>
                    <a:pt x="21600" y="21600"/>
                  </a:lnTo>
                  <a:lnTo>
                    <a:pt x="8434" y="21600"/>
                  </a:lnTo>
                  <a:close/>
                </a:path>
              </a:pathLst>
            </a:custGeom>
            <a:solidFill>
              <a:srgbClr val="0A67D4">
                <a:lumMod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6" name="Freeform 963">
              <a:extLst>
                <a:ext uri="{FF2B5EF4-FFF2-40B4-BE49-F238E27FC236}">
                  <a16:creationId xmlns:a16="http://schemas.microsoft.com/office/drawing/2014/main" id="{60512412-38AB-4ADC-8782-6E1A01ED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3381" y="10682923"/>
              <a:ext cx="1629234" cy="1629230"/>
            </a:xfrm>
            <a:custGeom>
              <a:avLst/>
              <a:gdLst>
                <a:gd name="T0" fmla="*/ 1597317 w 296503"/>
                <a:gd name="T1" fmla="*/ 1318077 h 296503"/>
                <a:gd name="T2" fmla="*/ 1597317 w 296503"/>
                <a:gd name="T3" fmla="*/ 1418140 h 296503"/>
                <a:gd name="T4" fmla="*/ 1144657 w 296503"/>
                <a:gd name="T5" fmla="*/ 1370108 h 296503"/>
                <a:gd name="T6" fmla="*/ 428324 w 296503"/>
                <a:gd name="T7" fmla="*/ 1318077 h 296503"/>
                <a:gd name="T8" fmla="*/ 915309 w 296503"/>
                <a:gd name="T9" fmla="*/ 1370108 h 296503"/>
                <a:gd name="T10" fmla="*/ 428324 w 296503"/>
                <a:gd name="T11" fmla="*/ 1418140 h 296503"/>
                <a:gd name="T12" fmla="*/ 428324 w 296503"/>
                <a:gd name="T13" fmla="*/ 1318077 h 296503"/>
                <a:gd name="T14" fmla="*/ 2341866 w 296503"/>
                <a:gd name="T15" fmla="*/ 1790831 h 296503"/>
                <a:gd name="T16" fmla="*/ 1956144 w 296503"/>
                <a:gd name="T17" fmla="*/ 1841995 h 296503"/>
                <a:gd name="T18" fmla="*/ 1932541 w 296503"/>
                <a:gd name="T19" fmla="*/ 2184411 h 296503"/>
                <a:gd name="T20" fmla="*/ 1881370 w 296503"/>
                <a:gd name="T21" fmla="*/ 2184411 h 296503"/>
                <a:gd name="T22" fmla="*/ 991843 w 296503"/>
                <a:gd name="T23" fmla="*/ 1841995 h 296503"/>
                <a:gd name="T24" fmla="*/ 1330340 w 296503"/>
                <a:gd name="T25" fmla="*/ 2790550 h 296503"/>
                <a:gd name="T26" fmla="*/ 1377565 w 296503"/>
                <a:gd name="T27" fmla="*/ 3105419 h 296503"/>
                <a:gd name="T28" fmla="*/ 1967969 w 296503"/>
                <a:gd name="T29" fmla="*/ 2790550 h 296503"/>
                <a:gd name="T30" fmla="*/ 3140847 w 296503"/>
                <a:gd name="T31" fmla="*/ 1275228 h 296503"/>
                <a:gd name="T32" fmla="*/ 1559601 w 296503"/>
                <a:gd name="T33" fmla="*/ 867158 h 296503"/>
                <a:gd name="T34" fmla="*/ 1973221 w 296503"/>
                <a:gd name="T35" fmla="*/ 919175 h 296503"/>
                <a:gd name="T36" fmla="*/ 1559601 w 296503"/>
                <a:gd name="T37" fmla="*/ 967221 h 296503"/>
                <a:gd name="T38" fmla="*/ 1559601 w 296503"/>
                <a:gd name="T39" fmla="*/ 867158 h 296503"/>
                <a:gd name="T40" fmla="*/ 1232642 w 296503"/>
                <a:gd name="T41" fmla="*/ 867158 h 296503"/>
                <a:gd name="T42" fmla="*/ 1232642 w 296503"/>
                <a:gd name="T43" fmla="*/ 967221 h 296503"/>
                <a:gd name="T44" fmla="*/ 381555 w 296503"/>
                <a:gd name="T45" fmla="*/ 919175 h 296503"/>
                <a:gd name="T46" fmla="*/ 1191553 w 296503"/>
                <a:gd name="T47" fmla="*/ 433567 h 296503"/>
                <a:gd name="T48" fmla="*/ 1973216 w 296503"/>
                <a:gd name="T49" fmla="*/ 483542 h 296503"/>
                <a:gd name="T50" fmla="*/ 1191553 w 296503"/>
                <a:gd name="T51" fmla="*/ 533481 h 296503"/>
                <a:gd name="T52" fmla="*/ 1191553 w 296503"/>
                <a:gd name="T53" fmla="*/ 433567 h 296503"/>
                <a:gd name="T54" fmla="*/ 864651 w 296503"/>
                <a:gd name="T55" fmla="*/ 433567 h 296503"/>
                <a:gd name="T56" fmla="*/ 864651 w 296503"/>
                <a:gd name="T57" fmla="*/ 533481 h 296503"/>
                <a:gd name="T58" fmla="*/ 381555 w 296503"/>
                <a:gd name="T59" fmla="*/ 483542 h 296503"/>
                <a:gd name="T60" fmla="*/ 94476 w 296503"/>
                <a:gd name="T61" fmla="*/ 98402 h 296503"/>
                <a:gd name="T62" fmla="*/ 1271299 w 296503"/>
                <a:gd name="T63" fmla="*/ 1739667 h 296503"/>
                <a:gd name="T64" fmla="*/ 1857742 w 296503"/>
                <a:gd name="T65" fmla="*/ 2058475 h 296503"/>
                <a:gd name="T66" fmla="*/ 1904980 w 296503"/>
                <a:gd name="T67" fmla="*/ 1739667 h 296503"/>
                <a:gd name="T68" fmla="*/ 2243478 w 296503"/>
                <a:gd name="T69" fmla="*/ 98402 h 296503"/>
                <a:gd name="T70" fmla="*/ 47214 w 296503"/>
                <a:gd name="T71" fmla="*/ 0 h 296503"/>
                <a:gd name="T72" fmla="*/ 2341866 w 296503"/>
                <a:gd name="T73" fmla="*/ 47211 h 296503"/>
                <a:gd name="T74" fmla="*/ 3188082 w 296503"/>
                <a:gd name="T75" fmla="*/ 1176826 h 296503"/>
                <a:gd name="T76" fmla="*/ 3239249 w 296503"/>
                <a:gd name="T77" fmla="*/ 2841713 h 296503"/>
                <a:gd name="T78" fmla="*/ 1979765 w 296503"/>
                <a:gd name="T79" fmla="*/ 2888939 h 296503"/>
                <a:gd name="T80" fmla="*/ 1330340 w 296503"/>
                <a:gd name="T81" fmla="*/ 3239232 h 296503"/>
                <a:gd name="T82" fmla="*/ 1283102 w 296503"/>
                <a:gd name="T83" fmla="*/ 3188067 h 296503"/>
                <a:gd name="T84" fmla="*/ 944605 w 296503"/>
                <a:gd name="T85" fmla="*/ 2888939 h 296503"/>
                <a:gd name="T86" fmla="*/ 897393 w 296503"/>
                <a:gd name="T87" fmla="*/ 1841995 h 296503"/>
                <a:gd name="T88" fmla="*/ 0 w 296503"/>
                <a:gd name="T89" fmla="*/ 1790831 h 296503"/>
                <a:gd name="T90" fmla="*/ 47214 w 296503"/>
                <a:gd name="T91" fmla="*/ 0 h 2965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6503" h="296503">
                  <a:moveTo>
                    <a:pt x="109025" y="120650"/>
                  </a:moveTo>
                  <a:lnTo>
                    <a:pt x="146209" y="120650"/>
                  </a:lnTo>
                  <a:cubicBezTo>
                    <a:pt x="148334" y="120650"/>
                    <a:pt x="150459" y="122482"/>
                    <a:pt x="150459" y="125413"/>
                  </a:cubicBezTo>
                  <a:cubicBezTo>
                    <a:pt x="150459" y="127611"/>
                    <a:pt x="148334" y="129809"/>
                    <a:pt x="146209" y="129809"/>
                  </a:cubicBezTo>
                  <a:lnTo>
                    <a:pt x="109025" y="129809"/>
                  </a:lnTo>
                  <a:cubicBezTo>
                    <a:pt x="106546" y="129809"/>
                    <a:pt x="104775" y="127611"/>
                    <a:pt x="104775" y="125413"/>
                  </a:cubicBezTo>
                  <a:cubicBezTo>
                    <a:pt x="104775" y="122482"/>
                    <a:pt x="106546" y="120650"/>
                    <a:pt x="109025" y="120650"/>
                  </a:cubicBezTo>
                  <a:close/>
                  <a:moveTo>
                    <a:pt x="39205" y="120650"/>
                  </a:moveTo>
                  <a:lnTo>
                    <a:pt x="79146" y="120650"/>
                  </a:lnTo>
                  <a:cubicBezTo>
                    <a:pt x="81642" y="120650"/>
                    <a:pt x="83782" y="122482"/>
                    <a:pt x="83782" y="125413"/>
                  </a:cubicBezTo>
                  <a:cubicBezTo>
                    <a:pt x="83782" y="127611"/>
                    <a:pt x="81642" y="129809"/>
                    <a:pt x="79146" y="129809"/>
                  </a:cubicBezTo>
                  <a:lnTo>
                    <a:pt x="39205" y="129809"/>
                  </a:lnTo>
                  <a:cubicBezTo>
                    <a:pt x="36708" y="129809"/>
                    <a:pt x="34925" y="127611"/>
                    <a:pt x="34925" y="125413"/>
                  </a:cubicBezTo>
                  <a:cubicBezTo>
                    <a:pt x="34925" y="122482"/>
                    <a:pt x="36708" y="120650"/>
                    <a:pt x="39205" y="120650"/>
                  </a:cubicBezTo>
                  <a:close/>
                  <a:moveTo>
                    <a:pt x="214361" y="116728"/>
                  </a:moveTo>
                  <a:lnTo>
                    <a:pt x="214361" y="163923"/>
                  </a:lnTo>
                  <a:cubicBezTo>
                    <a:pt x="214361" y="166445"/>
                    <a:pt x="212200" y="168607"/>
                    <a:pt x="209678" y="168607"/>
                  </a:cubicBezTo>
                  <a:lnTo>
                    <a:pt x="179055" y="168607"/>
                  </a:lnTo>
                  <a:lnTo>
                    <a:pt x="179055" y="195987"/>
                  </a:lnTo>
                  <a:cubicBezTo>
                    <a:pt x="179055" y="197789"/>
                    <a:pt x="178334" y="199230"/>
                    <a:pt x="176893" y="199950"/>
                  </a:cubicBezTo>
                  <a:cubicBezTo>
                    <a:pt x="176173" y="200311"/>
                    <a:pt x="175452" y="200671"/>
                    <a:pt x="174371" y="200671"/>
                  </a:cubicBezTo>
                  <a:cubicBezTo>
                    <a:pt x="173651" y="200671"/>
                    <a:pt x="172930" y="200671"/>
                    <a:pt x="172210" y="199950"/>
                  </a:cubicBezTo>
                  <a:lnTo>
                    <a:pt x="114927" y="168607"/>
                  </a:lnTo>
                  <a:lnTo>
                    <a:pt x="90788" y="168607"/>
                  </a:lnTo>
                  <a:lnTo>
                    <a:pt x="90788" y="255432"/>
                  </a:lnTo>
                  <a:lnTo>
                    <a:pt x="121772" y="255432"/>
                  </a:lnTo>
                  <a:cubicBezTo>
                    <a:pt x="124294" y="255432"/>
                    <a:pt x="126095" y="257233"/>
                    <a:pt x="126095" y="260116"/>
                  </a:cubicBezTo>
                  <a:lnTo>
                    <a:pt x="126095" y="284254"/>
                  </a:lnTo>
                  <a:lnTo>
                    <a:pt x="177974" y="255792"/>
                  </a:lnTo>
                  <a:cubicBezTo>
                    <a:pt x="178694" y="255432"/>
                    <a:pt x="179415" y="255432"/>
                    <a:pt x="180136" y="255432"/>
                  </a:cubicBezTo>
                  <a:lnTo>
                    <a:pt x="287496" y="255432"/>
                  </a:lnTo>
                  <a:lnTo>
                    <a:pt x="287496" y="116728"/>
                  </a:lnTo>
                  <a:lnTo>
                    <a:pt x="214361" y="116728"/>
                  </a:lnTo>
                  <a:close/>
                  <a:moveTo>
                    <a:pt x="142757" y="79375"/>
                  </a:moveTo>
                  <a:lnTo>
                    <a:pt x="175975" y="79375"/>
                  </a:lnTo>
                  <a:cubicBezTo>
                    <a:pt x="178832" y="79375"/>
                    <a:pt x="180618" y="81573"/>
                    <a:pt x="180618" y="84137"/>
                  </a:cubicBezTo>
                  <a:cubicBezTo>
                    <a:pt x="180618" y="86335"/>
                    <a:pt x="178832" y="88534"/>
                    <a:pt x="175975" y="88534"/>
                  </a:cubicBezTo>
                  <a:lnTo>
                    <a:pt x="142757" y="88534"/>
                  </a:lnTo>
                  <a:cubicBezTo>
                    <a:pt x="140256" y="88534"/>
                    <a:pt x="138113" y="86335"/>
                    <a:pt x="138113" y="84137"/>
                  </a:cubicBezTo>
                  <a:cubicBezTo>
                    <a:pt x="138113" y="81573"/>
                    <a:pt x="140256" y="79375"/>
                    <a:pt x="142757" y="79375"/>
                  </a:cubicBezTo>
                  <a:close/>
                  <a:moveTo>
                    <a:pt x="39214" y="79375"/>
                  </a:moveTo>
                  <a:lnTo>
                    <a:pt x="112830" y="79375"/>
                  </a:lnTo>
                  <a:cubicBezTo>
                    <a:pt x="114974" y="79375"/>
                    <a:pt x="117118" y="81573"/>
                    <a:pt x="117118" y="84137"/>
                  </a:cubicBezTo>
                  <a:cubicBezTo>
                    <a:pt x="117118" y="86335"/>
                    <a:pt x="114974" y="88534"/>
                    <a:pt x="112830" y="88534"/>
                  </a:cubicBezTo>
                  <a:lnTo>
                    <a:pt x="39214" y="88534"/>
                  </a:lnTo>
                  <a:cubicBezTo>
                    <a:pt x="36712" y="88534"/>
                    <a:pt x="34925" y="86335"/>
                    <a:pt x="34925" y="84137"/>
                  </a:cubicBezTo>
                  <a:cubicBezTo>
                    <a:pt x="34925" y="81573"/>
                    <a:pt x="36712" y="79375"/>
                    <a:pt x="39214" y="79375"/>
                  </a:cubicBezTo>
                  <a:close/>
                  <a:moveTo>
                    <a:pt x="109068" y="39688"/>
                  </a:moveTo>
                  <a:lnTo>
                    <a:pt x="175967" y="39688"/>
                  </a:lnTo>
                  <a:cubicBezTo>
                    <a:pt x="178829" y="39688"/>
                    <a:pt x="180617" y="41593"/>
                    <a:pt x="180617" y="44260"/>
                  </a:cubicBezTo>
                  <a:cubicBezTo>
                    <a:pt x="180617" y="46927"/>
                    <a:pt x="178829" y="48832"/>
                    <a:pt x="175967" y="48832"/>
                  </a:cubicBezTo>
                  <a:lnTo>
                    <a:pt x="109068" y="48832"/>
                  </a:lnTo>
                  <a:cubicBezTo>
                    <a:pt x="106564" y="48832"/>
                    <a:pt x="104775" y="46927"/>
                    <a:pt x="104775" y="44260"/>
                  </a:cubicBezTo>
                  <a:cubicBezTo>
                    <a:pt x="104775" y="41593"/>
                    <a:pt x="106564" y="39688"/>
                    <a:pt x="109068" y="39688"/>
                  </a:cubicBezTo>
                  <a:close/>
                  <a:moveTo>
                    <a:pt x="39205" y="39688"/>
                  </a:moveTo>
                  <a:lnTo>
                    <a:pt x="79146" y="39688"/>
                  </a:lnTo>
                  <a:cubicBezTo>
                    <a:pt x="81642" y="39688"/>
                    <a:pt x="83782" y="41593"/>
                    <a:pt x="83782" y="44260"/>
                  </a:cubicBezTo>
                  <a:cubicBezTo>
                    <a:pt x="83782" y="46927"/>
                    <a:pt x="81642" y="48832"/>
                    <a:pt x="79146" y="48832"/>
                  </a:cubicBezTo>
                  <a:lnTo>
                    <a:pt x="39205" y="48832"/>
                  </a:lnTo>
                  <a:cubicBezTo>
                    <a:pt x="36708" y="48832"/>
                    <a:pt x="34925" y="46927"/>
                    <a:pt x="34925" y="44260"/>
                  </a:cubicBezTo>
                  <a:cubicBezTo>
                    <a:pt x="34925" y="41593"/>
                    <a:pt x="36708" y="39688"/>
                    <a:pt x="39205" y="39688"/>
                  </a:cubicBezTo>
                  <a:close/>
                  <a:moveTo>
                    <a:pt x="8646" y="9007"/>
                  </a:moveTo>
                  <a:lnTo>
                    <a:pt x="8646" y="159240"/>
                  </a:lnTo>
                  <a:lnTo>
                    <a:pt x="116368" y="159240"/>
                  </a:lnTo>
                  <a:cubicBezTo>
                    <a:pt x="117088" y="159240"/>
                    <a:pt x="117809" y="159600"/>
                    <a:pt x="118529" y="159960"/>
                  </a:cubicBezTo>
                  <a:lnTo>
                    <a:pt x="170048" y="188422"/>
                  </a:lnTo>
                  <a:lnTo>
                    <a:pt x="170048" y="163923"/>
                  </a:lnTo>
                  <a:cubicBezTo>
                    <a:pt x="170048" y="161401"/>
                    <a:pt x="172210" y="159240"/>
                    <a:pt x="174371" y="159240"/>
                  </a:cubicBezTo>
                  <a:lnTo>
                    <a:pt x="205355" y="159240"/>
                  </a:lnTo>
                  <a:lnTo>
                    <a:pt x="205355" y="9007"/>
                  </a:lnTo>
                  <a:lnTo>
                    <a:pt x="8646" y="9007"/>
                  </a:lnTo>
                  <a:close/>
                  <a:moveTo>
                    <a:pt x="4323" y="0"/>
                  </a:moveTo>
                  <a:lnTo>
                    <a:pt x="209678" y="0"/>
                  </a:lnTo>
                  <a:cubicBezTo>
                    <a:pt x="212200" y="0"/>
                    <a:pt x="214361" y="1801"/>
                    <a:pt x="214361" y="4323"/>
                  </a:cubicBezTo>
                  <a:lnTo>
                    <a:pt x="214361" y="107721"/>
                  </a:lnTo>
                  <a:lnTo>
                    <a:pt x="291819" y="107721"/>
                  </a:lnTo>
                  <a:cubicBezTo>
                    <a:pt x="294341" y="107721"/>
                    <a:pt x="296503" y="109882"/>
                    <a:pt x="296503" y="112044"/>
                  </a:cubicBezTo>
                  <a:lnTo>
                    <a:pt x="296503" y="260116"/>
                  </a:lnTo>
                  <a:cubicBezTo>
                    <a:pt x="296503" y="262277"/>
                    <a:pt x="294341" y="264439"/>
                    <a:pt x="291819" y="264439"/>
                  </a:cubicBezTo>
                  <a:lnTo>
                    <a:pt x="181216" y="264439"/>
                  </a:lnTo>
                  <a:lnTo>
                    <a:pt x="123933" y="295782"/>
                  </a:lnTo>
                  <a:cubicBezTo>
                    <a:pt x="123213" y="296143"/>
                    <a:pt x="122492" y="296503"/>
                    <a:pt x="121772" y="296503"/>
                  </a:cubicBezTo>
                  <a:cubicBezTo>
                    <a:pt x="121051" y="296503"/>
                    <a:pt x="119970" y="296143"/>
                    <a:pt x="119610" y="295782"/>
                  </a:cubicBezTo>
                  <a:cubicBezTo>
                    <a:pt x="118169" y="295062"/>
                    <a:pt x="117448" y="293621"/>
                    <a:pt x="117448" y="291819"/>
                  </a:cubicBezTo>
                  <a:lnTo>
                    <a:pt x="117448" y="264439"/>
                  </a:lnTo>
                  <a:lnTo>
                    <a:pt x="86465" y="264439"/>
                  </a:lnTo>
                  <a:cubicBezTo>
                    <a:pt x="83943" y="264439"/>
                    <a:pt x="82142" y="262277"/>
                    <a:pt x="82142" y="260116"/>
                  </a:cubicBezTo>
                  <a:lnTo>
                    <a:pt x="82142" y="168607"/>
                  </a:lnTo>
                  <a:lnTo>
                    <a:pt x="4323" y="168607"/>
                  </a:lnTo>
                  <a:cubicBezTo>
                    <a:pt x="2161" y="168607"/>
                    <a:pt x="0" y="166445"/>
                    <a:pt x="0" y="163923"/>
                  </a:cubicBezTo>
                  <a:lnTo>
                    <a:pt x="0" y="4323"/>
                  </a:lnTo>
                  <a:cubicBezTo>
                    <a:pt x="0" y="1801"/>
                    <a:pt x="2161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D18BA28-87FF-488F-84CC-18A6A20CB201}"/>
              </a:ext>
            </a:extLst>
          </p:cNvPr>
          <p:cNvSpPr txBox="1"/>
          <p:nvPr/>
        </p:nvSpPr>
        <p:spPr>
          <a:xfrm>
            <a:off x="388885" y="1671145"/>
            <a:ext cx="310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b="1" u="sng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นโยบายการจ่ายเงินปันผล </a:t>
            </a:r>
          </a:p>
          <a:p>
            <a:pPr algn="thaiDist"/>
            <a:r>
              <a:rPr lang="th-TH" sz="1600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ไม่ต่ำกว่าร้อยละ</a:t>
            </a:r>
            <a:r>
              <a:rPr lang="en-US" sz="1600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1600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50 ของกำไรสุทธิของบริษัทหลังหักภาษีเงินได้นิติบุคคล  สำรองตามกฎหมาย รวมถึงเงินสำรองอื่นตามที่บริษัทกำหนด    การจ่ายเงินปันผลนั้นจะต้องไม่กระทบต่อการดำเนินงานปกติของบริษัท </a:t>
            </a:r>
            <a:endParaRPr lang="en-US" sz="1600" dirty="0">
              <a:solidFill>
                <a:srgbClr val="00B05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9" name="Graphic 38" descr="Bullseye">
            <a:extLst>
              <a:ext uri="{FF2B5EF4-FFF2-40B4-BE49-F238E27FC236}">
                <a16:creationId xmlns:a16="http://schemas.microsoft.com/office/drawing/2014/main" id="{642C8E04-FE73-4A52-A8AA-D8036DC0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4828" y="2992823"/>
            <a:ext cx="1150882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807450E-22C9-4B05-AF54-8B8648E61429}"/>
              </a:ext>
            </a:extLst>
          </p:cNvPr>
          <p:cNvSpPr txBox="1"/>
          <p:nvPr/>
        </p:nvSpPr>
        <p:spPr>
          <a:xfrm>
            <a:off x="5822730" y="1613338"/>
            <a:ext cx="2753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พ.ร.บ. บริษัทมหาชน พ.ศ. </a:t>
            </a:r>
            <a:r>
              <a:rPr lang="en-US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2535 </a:t>
            </a:r>
            <a:r>
              <a:rPr lang="th-TH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มาตรา</a:t>
            </a:r>
            <a:r>
              <a:rPr lang="en-US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115 </a:t>
            </a:r>
            <a:r>
              <a:rPr lang="th-TH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116 </a:t>
            </a:r>
            <a:r>
              <a:rPr lang="th-TH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และข้อบังคับบริษัท ข้อ </a:t>
            </a:r>
            <a:r>
              <a:rPr lang="en-US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44 </a:t>
            </a:r>
            <a:r>
              <a:rPr lang="th-TH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sz="1600" b="1" u="sng" dirty="0">
                <a:solidFill>
                  <a:srgbClr val="0066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45</a:t>
            </a:r>
          </a:p>
          <a:p>
            <a:pPr algn="thaiDist"/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สำหรับปี </a:t>
            </a:r>
            <a:r>
              <a:rPr lang="en-US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2563 </a:t>
            </a:r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บริษัทมีกำไรสุทธิ</a:t>
            </a:r>
            <a:r>
              <a:rPr lang="en-US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74.06 </a:t>
            </a:r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ล้านบาท </a:t>
            </a:r>
            <a:endParaRPr lang="en-US" sz="1600" dirty="0">
              <a:solidFill>
                <a:srgbClr val="0066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thaiDist"/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จัดสรรกำไรสุทธิประจำปีส่วนหนึ่งไว้เป็นทุนสำรองไม่น้อยกว่าร้อยละ</a:t>
            </a:r>
            <a:r>
              <a:rPr lang="en-US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5</a:t>
            </a:r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ของกำไรสุทธิประจำปี หักด้วยยอดขาดทุนสะสมยกมา (ถ้ามี) จนกว่าทุนสำรองนี้จะมีจำนวนไม่น้อยกว่าร้อยละ</a:t>
            </a:r>
            <a:r>
              <a:rPr lang="en-US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10</a:t>
            </a:r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ของทุนจดทะเบียน</a:t>
            </a:r>
            <a:endParaRPr lang="en-US" sz="1600" dirty="0">
              <a:solidFill>
                <a:srgbClr val="0066CC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thaiDist"/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จึงเสนอ</a:t>
            </a:r>
            <a:r>
              <a:rPr lang="th-TH" sz="1600" u="sng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ขอจัดสรรเป็นทุนสำรองตามกฎหมายไว้จำนวน 3,800,000 บาท</a:t>
            </a:r>
            <a:endParaRPr lang="en-US" sz="1600" u="sng" dirty="0">
              <a:solidFill>
                <a:srgbClr val="0066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BCFD2D-09AB-47DC-8D5C-6CE55DCD9081}"/>
              </a:ext>
            </a:extLst>
          </p:cNvPr>
          <p:cNvSpPr txBox="1"/>
          <p:nvPr/>
        </p:nvSpPr>
        <p:spPr>
          <a:xfrm>
            <a:off x="5838499" y="4682361"/>
            <a:ext cx="2716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หลังจากจัดสรรทุนสำรองตามกฎหมายแล้ว เห็นสมควร</a:t>
            </a:r>
            <a:r>
              <a:rPr lang="th-TH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เสนอให้จ่ายเงินปันผลสำหรับปี 2563 จำนวน </a:t>
            </a:r>
            <a:r>
              <a:rPr lang="en-US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66.07</a:t>
            </a:r>
            <a:r>
              <a:rPr lang="th-TH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ล้านบาท </a:t>
            </a:r>
            <a:r>
              <a:rPr lang="th-TH" sz="1600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โดยจ่ายจาก</a:t>
            </a:r>
            <a:r>
              <a:rPr lang="th-TH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ผลการดำเนินงานไตรมาสที่ 4 ของปี 2563 ให้แก่ผู้ถือหุ้นในอัตราหุ้นละ  0.014 บาท</a:t>
            </a:r>
            <a:r>
              <a:rPr lang="th-TH" sz="1600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สำหรับหุ้นสามัญจำนวน  230,000,000  หุ้น รวม</a:t>
            </a:r>
            <a:r>
              <a:rPr lang="th-TH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เป็นเงินทั้งสิ้นจำนวน  3</a:t>
            </a:r>
            <a:r>
              <a:rPr lang="en-US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.</a:t>
            </a:r>
            <a:r>
              <a:rPr lang="th-TH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22</a:t>
            </a:r>
            <a:r>
              <a:rPr lang="en-US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1600" u="sng" dirty="0">
                <a:solidFill>
                  <a:srgbClr val="00B05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ล้านบาท </a:t>
            </a:r>
            <a:endParaRPr lang="en-US" sz="1600" u="sng" dirty="0">
              <a:solidFill>
                <a:srgbClr val="00B05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BE70E3-C672-48FF-95F0-295AD5CB9769}"/>
              </a:ext>
            </a:extLst>
          </p:cNvPr>
          <p:cNvSpPr txBox="1"/>
          <p:nvPr/>
        </p:nvSpPr>
        <p:spPr>
          <a:xfrm>
            <a:off x="378370" y="4165276"/>
            <a:ext cx="1933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จ่ายเงินปันผลให้แก่ผู้ถือหุ้นที่มีสิทธิได้รับเงินปันผลในวันพุธที่ 17 มีนาคม 2564 </a:t>
            </a:r>
            <a:r>
              <a:rPr lang="en-US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(Record Date) </a:t>
            </a:r>
            <a:r>
              <a:rPr lang="th-TH" sz="1600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และ</a:t>
            </a:r>
            <a:r>
              <a:rPr lang="th-TH" sz="1600" u="sng" dirty="0">
                <a:solidFill>
                  <a:srgbClr val="0066CC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กำหนดจ่ายเงินปันผลในวันอังคารที่ 11 พฤษภาคม 2564</a:t>
            </a:r>
            <a:endParaRPr lang="en-US" sz="1600" u="sng" dirty="0">
              <a:solidFill>
                <a:srgbClr val="0066CC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205EC6-85A5-48F9-8D11-FD3C1AFCDD96}"/>
              </a:ext>
            </a:extLst>
          </p:cNvPr>
          <p:cNvSpPr/>
          <p:nvPr/>
        </p:nvSpPr>
        <p:spPr>
          <a:xfrm>
            <a:off x="451945" y="6169571"/>
            <a:ext cx="3867807" cy="4887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ทั้งนี้</a:t>
            </a:r>
            <a:r>
              <a:rPr lang="th-TH" sz="1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 สิทธิในการรับเงินปันผลดังกล่าวยังมีความไม่แน่นอน เนื่องจากต้องรอการอนุมัติจากที่ประชุมสามัญผู้ถือหุ้น ประจำปี 2564 ก่อน</a:t>
            </a:r>
            <a:endParaRPr lang="en-US" sz="1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47" name="Graphic 46" descr="Gauge">
            <a:extLst>
              <a:ext uri="{FF2B5EF4-FFF2-40B4-BE49-F238E27FC236}">
                <a16:creationId xmlns:a16="http://schemas.microsoft.com/office/drawing/2014/main" id="{584D308D-0769-4161-A6C1-ED4F04179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2124" y="48846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4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1203" y="947997"/>
            <a:ext cx="3752490" cy="47445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829" y="1567876"/>
            <a:ext cx="8453886" cy="4755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165735" indent="-266700" algn="thaiDist" defTabSz="355600">
              <a:lnSpc>
                <a:spcPct val="107000"/>
              </a:lnSpc>
              <a:spcAft>
                <a:spcPts val="800"/>
              </a:spcAft>
            </a:pP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		เห็นสมควรนำเสนอที่ประชุมสามัญผู้ถือหุ้น ประจำปี 2564 เพื่อพิจารณาจัดสรรกำไรสุทธิเพื่อเป็นทุนสำรองตามกฎหมาย และการจ่ายเงินปันผล ดังนี้ </a:t>
            </a:r>
          </a:p>
          <a:p>
            <a:pPr marL="266700" marR="165735" indent="-266700" algn="thaiDist" defTabSz="355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จัดสรรกำไรสุทธิประจำปีเพื่อเป็นทุนสำรองตามกฎหมาย จำนวน 3,800,000บาท</a:t>
            </a:r>
          </a:p>
          <a:p>
            <a:pPr marL="266700" marR="165735" indent="-266700" algn="thaiDist" defTabSz="355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การจ่ายเงินปันผลจากผลการดำเนินงานไตรมาสที่ 4 ของปี 2563 ให้แก่ผู้ถือหุ้นในอัตราหุ้นละ 0.014 บาท ของหุ้นสามัญจำนวน 230,000,000 หุ้น รวมเป็นเงินทั้งสิ้นจำนวน  3,220,000  บาท  </a:t>
            </a:r>
          </a:p>
          <a:p>
            <a:pPr marL="266700" marR="165735" indent="-266700" algn="thaiDist" defTabSz="355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โดยจะจ่ายเงินปันผลให้แก่ผู้ถือหุ้นที่มีชื่อปรากฎ ณ วันกำหนดรายชื่อผู้ถือหุ้นที่มีสิทธิได้รับเงินปันผล คือ วันพุธที่ 17 มีนาคม 2564 </a:t>
            </a:r>
            <a:r>
              <a:rPr lang="en-US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(Record Date) </a:t>
            </a: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และกำหนดจ่ายเงินปันผลในวันอังคารที่</a:t>
            </a:r>
            <a:r>
              <a:rPr lang="en-US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 1</a:t>
            </a: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1 พฤษภาคม 2564</a:t>
            </a: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 </a:t>
            </a:r>
          </a:p>
          <a:p>
            <a:pPr marL="266700" indent="-266700" algn="thaiDist" defTabSz="355600"/>
            <a:endParaRPr lang="en-US" sz="2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84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4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5056" y="908240"/>
            <a:ext cx="4297965" cy="47445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 (ต่อ)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75" y="1599681"/>
            <a:ext cx="8453886" cy="44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ทั้งนี้  สิทธิในการรับเงินปันผลดังกล่าวยังมีความไม่แน่นอน เนื่องจากต้องรอการอนุมัติจากที่ประชุมสามัญผู้ถือหุ้นประจำปี 2564 ก่อน</a:t>
            </a:r>
            <a:endParaRPr lang="en-US" sz="2600" dirty="0">
              <a:latin typeface="JasmineUPC" panose="02020603050405020304" pitchFamily="18" charset="-34"/>
              <a:ea typeface="MS Mincho" panose="02020609040205080304" pitchFamily="49" charset="-128"/>
              <a:cs typeface="JasmineUPC" panose="02020603050405020304" pitchFamily="18" charset="-34"/>
            </a:endParaRPr>
          </a:p>
          <a:p>
            <a:pPr marR="165735" algn="thaiDist">
              <a:lnSpc>
                <a:spcPct val="107000"/>
              </a:lnSpc>
              <a:spcAft>
                <a:spcPts val="800"/>
              </a:spcAft>
              <a:tabLst>
                <a:tab pos="540385" algn="l"/>
                <a:tab pos="630555" algn="l"/>
                <a:tab pos="810260" algn="l"/>
              </a:tabLst>
            </a:pPr>
            <a:r>
              <a:rPr lang="en-US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</a:t>
            </a: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นอกจากนี้ เห็นสมควรเสนอให้ผู้ถือหุ้นรับทราบการจ่ายเงินปันผลระหว่างกาล ซึ่งได้จ่ายเมื่อวันที่ 10 กรกฎาคม 2563 บริษัทได้จ่ายเงินปันผลจากกำไรสุทธิของงวดระหว่างกาลสิ้นสุด วันที่ 30 มิถุนายน 2563 ในอัตราหุ้นละ 134  บาท คิดเป็นจำนวนเงินทั้งสิ้น 10,050,000  บาท และมื่อวันที่ 13  สิงหาคม 2563 บริษัทฯ ได้จ่ายเงินปันผลระหว่างกาล ในอัตราหุ้นละ 500  บาท คิดเป็นจำนวนเงินทั้งสิ้น 37,500,000 บาท ตามลำดับ และจ่ายเงินปันผลจากกำไรสุทธิของงวดระหว่างกาลสิ้นสุด</a:t>
            </a:r>
            <a:r>
              <a:rPr lang="en-US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 </a:t>
            </a: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วันที่ 30 กันยายน 2563 ในอัตราหุ้นละ 0.09 บาท คิดเป็นจำนวนเงินทั้งสิ้น 15,300,000  บาท </a:t>
            </a:r>
            <a:endParaRPr lang="en-US" sz="2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890193" y="6075905"/>
            <a:ext cx="7285450" cy="6371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คะแนนเสียงข้างมากของผู้ถือหุ้นที่มาประชุมและออกเสียงลงคะแนน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7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4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009" y="956858"/>
            <a:ext cx="8621392" cy="7102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รายละเอียดข้อมูลการจ่ายเงินปันผลเปรียบเทียบในรอบ 3 ปีที่ผ่านมา ดังนี้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61198"/>
              </p:ext>
            </p:extLst>
          </p:nvPr>
        </p:nvGraphicFramePr>
        <p:xfrm>
          <a:off x="349857" y="1884459"/>
          <a:ext cx="8685829" cy="233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16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เงินปันผลระหว่างกาลสิ้นสุด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วันที่ 30 มิถุนายน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เงินปันผลระหว่างกาลสิ้นสุด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วันที่ 30 กันยายน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เงินปันผลสำหรับงวดสิ้นสุด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วันที่ 31 ธันวาคม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เงินปันผลรวม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3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47,550,000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15,300,000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3,220,000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66,070,000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3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2562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3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2561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</a:t>
                      </a:r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55,050,000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55,050,000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1609199" y="2928876"/>
            <a:ext cx="7884545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พิจารณาอนุมัติการเลือกตั้งกรรมการแทน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กรรมการที่ออกจากตำแหน่งตามวาระ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89091" y="2394038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5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1782561"/>
            <a:ext cx="8453886" cy="442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เพื่อให้เป็นไปตามมาตรา 71 ของพระราชบัญญัติบริษัทมหาชนจำกัด พ.ศ. 2535 และข้อบังคับของบริษัทฯ  ข้อ 17  กำหนดให้ในการประชุมสามัญผู้ถือหุ้นประจำปีทุกครั้ง  ให้กรรมการออกจากตำแหน่งจำนวนหนึ่งในสาม (1/3)  ของจำนวนกรรมการ  ถ้าจำนวนกรรมการจะแบ่งให้ตรงเป็นสามส่วนไม่ได้ ก็ให้ออกโดยจำนวนใกล้ที่สุดกับส่วนหนึ่งในสาม (1/3) โดยกรรมการซึ่งพ้นจากตำแหน่งอาจได้รับเลือกตั้งกลับเข้ามาเป็นกรรมการใหม่ได้ ซึ่งในการประชุมสามัญผู้ถือหุ้น  ประจำปี 2564 มีกรรมการที่ครบกำหนดออกจากตำแหน่ง จำนวน 3 ท่าน ดังนี้ </a:t>
            </a:r>
            <a:r>
              <a:rPr lang="th-TH" sz="2600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 </a:t>
            </a:r>
            <a:endParaRPr lang="en-US" sz="2600" dirty="0">
              <a:latin typeface="JasmineUPC" panose="02020603050405020304" pitchFamily="18" charset="-34"/>
              <a:ea typeface="MS Mincho" panose="02020609040205080304" pitchFamily="49" charset="-128"/>
              <a:cs typeface="JasmineUPC" panose="02020603050405020304" pitchFamily="18" charset="-34"/>
            </a:endParaRPr>
          </a:p>
          <a:p>
            <a:pPr algn="thaiDist"/>
            <a:endParaRPr lang="en-US" sz="2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thaiDist"/>
            <a:endParaRPr lang="en-US" sz="2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F6C51-099D-4D47-BE4B-B76B1ED53A5A}"/>
              </a:ext>
            </a:extLst>
          </p:cNvPr>
          <p:cNvSpPr/>
          <p:nvPr/>
        </p:nvSpPr>
        <p:spPr>
          <a:xfrm>
            <a:off x="354683" y="843209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พิจารณาอนุมัติการเลือกตั้งกรรมการแทน</a:t>
            </a:r>
            <a:b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กรรมการที่ออกจากตำแหน่งตามวาระ</a:t>
            </a:r>
            <a:endParaRPr lang="th-TH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3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1" y="0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5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477F3B-5CC3-4EF6-9FD1-8EBA6B9B40F3}"/>
              </a:ext>
            </a:extLst>
          </p:cNvPr>
          <p:cNvGrpSpPr/>
          <p:nvPr/>
        </p:nvGrpSpPr>
        <p:grpSpPr>
          <a:xfrm>
            <a:off x="345057" y="1945251"/>
            <a:ext cx="2554901" cy="2870379"/>
            <a:chOff x="4921924" y="1765416"/>
            <a:chExt cx="2554901" cy="2870379"/>
          </a:xfrm>
        </p:grpSpPr>
        <p:pic>
          <p:nvPicPr>
            <p:cNvPr id="7" name="Picture 45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0BD928FB-DEA3-4547-B34C-0F0CFC9EA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703" y="1894422"/>
              <a:ext cx="1237302" cy="154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C40622BA-D158-4602-BD7B-0813B3ED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924" y="3598745"/>
              <a:ext cx="2029558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h-TH" altLang="en-US" sz="1108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คุณชัชวิน พิพัฒน์โชติธรรม</a:t>
              </a:r>
              <a:endParaRPr lang="en-US" altLang="en-US" sz="1108" b="1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4D6E7E-887A-4551-96B9-3D862B1FB570}"/>
                </a:ext>
              </a:extLst>
            </p:cNvPr>
            <p:cNvCxnSpPr/>
            <p:nvPr/>
          </p:nvCxnSpPr>
          <p:spPr>
            <a:xfrm>
              <a:off x="5096187" y="4031975"/>
              <a:ext cx="16148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6884EF77-3376-41BC-B659-9C49AC359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924" y="4031975"/>
              <a:ext cx="2554901" cy="60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58265" indent="-158265">
                <a:buFont typeface="Wingdings" panose="05000000000000000000" pitchFamily="2" charset="2"/>
                <a:buChar char="§"/>
              </a:pPr>
              <a:r>
                <a:rPr lang="th-TH" altLang="en-US" sz="110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กรรมการอิสระ</a:t>
              </a:r>
            </a:p>
            <a:p>
              <a:pPr marL="158265" indent="-158265">
                <a:buFont typeface="Wingdings" panose="05000000000000000000" pitchFamily="2" charset="2"/>
                <a:buChar char="§"/>
              </a:pPr>
              <a:r>
                <a:rPr lang="th-TH" altLang="en-US" sz="110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กรรมการตรวจสอบ</a:t>
              </a:r>
            </a:p>
            <a:p>
              <a:pPr marL="158265" indent="-158265">
                <a:buFont typeface="Wingdings" panose="05000000000000000000" pitchFamily="2" charset="2"/>
                <a:buChar char="§"/>
              </a:pPr>
              <a:r>
                <a:rPr lang="th-TH" altLang="en-US" sz="1108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ประธานกรรมการบริหารความเสี่ยง</a:t>
              </a:r>
              <a:endParaRPr lang="en-US" altLang="en-US" sz="1108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945ACD-58CA-4A72-95FA-1472C8AB4ADB}"/>
                </a:ext>
              </a:extLst>
            </p:cNvPr>
            <p:cNvSpPr/>
            <p:nvPr/>
          </p:nvSpPr>
          <p:spPr>
            <a:xfrm>
              <a:off x="5030239" y="1765416"/>
              <a:ext cx="387275" cy="3872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92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07A946-EAD0-4377-9F5A-42D483091FF1}"/>
              </a:ext>
            </a:extLst>
          </p:cNvPr>
          <p:cNvGrpSpPr/>
          <p:nvPr/>
        </p:nvGrpSpPr>
        <p:grpSpPr>
          <a:xfrm>
            <a:off x="3471299" y="1945251"/>
            <a:ext cx="2238367" cy="3117818"/>
            <a:chOff x="7052210" y="1729202"/>
            <a:chExt cx="2287168" cy="31178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DFEF4B-FB33-458C-9A3A-202EB4C93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75" r="9959"/>
            <a:stretch/>
          </p:blipFill>
          <p:spPr>
            <a:xfrm>
              <a:off x="7387914" y="1858208"/>
              <a:ext cx="1238874" cy="153706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93E894-1594-4FD0-B6FC-162AFD2D4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1478" y="3562531"/>
              <a:ext cx="2247900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h-TH" altLang="en-US" sz="1108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คุณทนุธรรม เกียรติไพบูลย์</a:t>
              </a:r>
              <a:endParaRPr lang="en-US" altLang="en-US" sz="1108" b="1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FE6DAC-7B5A-4F81-9E11-28B187574261}"/>
                </a:ext>
              </a:extLst>
            </p:cNvPr>
            <p:cNvCxnSpPr/>
            <p:nvPr/>
          </p:nvCxnSpPr>
          <p:spPr>
            <a:xfrm>
              <a:off x="7199924" y="3989411"/>
              <a:ext cx="16148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FD975A2C-0C0A-427E-9E6E-51E87DE3F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2210" y="3995761"/>
              <a:ext cx="1910281" cy="85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58265" indent="-158265">
                <a:buFont typeface="Wingdings" panose="05000000000000000000" pitchFamily="2" charset="2"/>
                <a:buChar char="§"/>
              </a:pPr>
              <a:r>
                <a:rPr lang="th-TH" altLang="en-US" sz="110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กรรมการอิสระ</a:t>
              </a:r>
              <a:endParaRPr lang="en-US" altLang="en-US" sz="110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th-TH" sz="1108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ประธานกรรมการสรรหาและกำหนดค่าตอบแทน</a:t>
              </a:r>
            </a:p>
            <a:p>
              <a:pPr marL="158265" indent="-158265">
                <a:buFont typeface="Wingdings" panose="05000000000000000000" pitchFamily="2" charset="2"/>
                <a:buChar char="§"/>
              </a:pPr>
              <a:endParaRPr lang="en-US" altLang="en-US" sz="110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1DD990-2E56-42BD-BCA6-D363A8B2652E}"/>
                </a:ext>
              </a:extLst>
            </p:cNvPr>
            <p:cNvSpPr/>
            <p:nvPr/>
          </p:nvSpPr>
          <p:spPr>
            <a:xfrm>
              <a:off x="7091478" y="1729202"/>
              <a:ext cx="387275" cy="3872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92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B5FCE0-E680-46AD-8BFC-EC7334788CA1}"/>
              </a:ext>
            </a:extLst>
          </p:cNvPr>
          <p:cNvGrpSpPr/>
          <p:nvPr/>
        </p:nvGrpSpPr>
        <p:grpSpPr>
          <a:xfrm>
            <a:off x="6791412" y="1897626"/>
            <a:ext cx="2029885" cy="3040874"/>
            <a:chOff x="5030239" y="1765416"/>
            <a:chExt cx="2029885" cy="30408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1F5CB4-A6F3-4AD0-BBD6-3A6109DA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3005" y="1884897"/>
              <a:ext cx="1212440" cy="1537061"/>
            </a:xfrm>
            <a:prstGeom prst="rect">
              <a:avLst/>
            </a:prstGeom>
          </p:spPr>
        </p:pic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CF287096-2D48-4E23-AE99-D4B6D1ABE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566" y="3598745"/>
              <a:ext cx="2029558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h-TH" altLang="en-US" sz="1108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คุณพรเกษม เหล่าฤทธิรัตน์</a:t>
              </a:r>
              <a:endParaRPr lang="en-US" altLang="en-US" sz="1108" b="1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F37BAF-4698-42E0-BC99-1E816FFE265A}"/>
                </a:ext>
              </a:extLst>
            </p:cNvPr>
            <p:cNvCxnSpPr/>
            <p:nvPr/>
          </p:nvCxnSpPr>
          <p:spPr>
            <a:xfrm>
              <a:off x="5121798" y="4029297"/>
              <a:ext cx="16148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DAAA3468-AD92-4469-99DF-19B98F9C4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239" y="4031975"/>
              <a:ext cx="1967518" cy="77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58265" indent="-158265">
                <a:buFont typeface="Wingdings" panose="05000000000000000000" pitchFamily="2" charset="2"/>
                <a:buChar char="§"/>
              </a:pPr>
              <a:r>
                <a:rPr lang="th-TH" altLang="en-US" sz="110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กรรมการ</a:t>
              </a:r>
              <a:endParaRPr lang="en-US" altLang="en-US" sz="110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58265" indent="-158265">
                <a:buFont typeface="Wingdings" panose="05000000000000000000" pitchFamily="2" charset="2"/>
                <a:buChar char="§"/>
              </a:pPr>
              <a:r>
                <a:rPr lang="th-TH" altLang="en-US" sz="110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ผู้ช่วยประธานเจ้าหน้าที่ </a:t>
              </a:r>
              <a:endParaRPr lang="en-US" altLang="en-US" sz="110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61196"/>
              <a:r>
                <a:rPr lang="th-TH" altLang="en-US" sz="110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ฝ่ายพัฒนาธุรกิจประกันภัยต่อทั่วไป </a:t>
              </a:r>
              <a:endParaRPr lang="en-US" altLang="en-US" sz="110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047BA4-554F-4D61-AB70-E62830F04CE8}"/>
                </a:ext>
              </a:extLst>
            </p:cNvPr>
            <p:cNvSpPr/>
            <p:nvPr/>
          </p:nvSpPr>
          <p:spPr>
            <a:xfrm>
              <a:off x="5030239" y="1765416"/>
              <a:ext cx="387275" cy="3872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92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5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5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11" y="971130"/>
            <a:ext cx="8453886" cy="530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คณะกรรมการบริษัทจึงได้ดำเนินการพิจารณาคัดเลือกบุคคลที่เหมาะสมในการเข้ามาเป็นกรรมการบริษัท โดยคำนึงถึง คุณสมบัติ ความรู้ความสามารถ ประสบการณ์ในการทำงาน รวมถึงการปฏิบัติหน้าที่ในฐานะกรรมการบริษัท ที่ผ่านมา ได้ทุ่มเทการทำงานให้กับบริษัทมาโดยตลอด ของบุคคลดังกล่าวทั้ง 3 ท่าน โดยบุคคลที่ได้รับการเสนอชื่อให้แต่งตั้งเป็นกรรมการอิสระจะสามารถให้ความเห็นได้อย่างอิสระและเป็นไปตามหลักเกณฑ์ที่เกี่ยวข้อง จึงให้ความเห็นชอบและนำเสนอที่ประชุมผู้ถือหุ้นเพื่อพิจารณาเลือกตั้งกรรมการบริษัท ที่ครบกำหนดออกจากตำแหน่งตามวาระกลับเข้ามาดำรงตำแหน่งกรรมการบริษัท อีกวาระหนึ่ง จำนวน 3 ท่าน ได้แก่ นายชัชวิน  พิพัฒน์โชติธรรม</a:t>
            </a:r>
            <a:r>
              <a:rPr lang="en-US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 </a:t>
            </a: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นายทนุธรรม เกียรติไพบูลย์ และนายพรเกษม เหล่าฤทธิรัตน์ </a:t>
            </a:r>
            <a:r>
              <a:rPr lang="th-TH" sz="2600" b="1" i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(รายละเอียดปรากฏตามสิ่งที่ส่งมาด้วย 3)</a:t>
            </a:r>
            <a:endParaRPr lang="en-US" sz="2600" i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thaiDist"/>
            <a:endParaRPr lang="en-US" sz="2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3574A-814C-4953-B815-06D6AEA1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44" y="1894590"/>
            <a:ext cx="1287571" cy="153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คณะกรรมการบริษัท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56C2F36-5130-4BB7-8433-0C0CBEFF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68" y="3606178"/>
            <a:ext cx="16339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คุณกฤษณะ บุญยะชัย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42FEA1-6C59-4CD9-B1CE-699CF0A8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0" y="4301516"/>
            <a:ext cx="1867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กรรมการอิสระ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ประธานกรรมการ</a:t>
            </a: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กรรมการตรวจสอบ</a:t>
            </a:r>
            <a:r>
              <a:rPr lang="en-US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</a:p>
        </p:txBody>
      </p:sp>
      <p:pic>
        <p:nvPicPr>
          <p:cNvPr id="27" name="Picture 26" descr="cid:ebdfc59c-b1f5-474a-92ef-bf4aab26cf72@apcprd04.prod.outlook.com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4098" r="6200" b="10609"/>
          <a:stretch>
            <a:fillRect/>
          </a:stretch>
        </p:blipFill>
        <p:spPr bwMode="auto">
          <a:xfrm>
            <a:off x="941975" y="1892174"/>
            <a:ext cx="1212750" cy="1494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>
            <a:off x="649590" y="4037613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4">
            <a:extLst>
              <a:ext uri="{FF2B5EF4-FFF2-40B4-BE49-F238E27FC236}">
                <a16:creationId xmlns:a16="http://schemas.microsoft.com/office/drawing/2014/main" id="{3F88797B-4DCC-4732-9927-BA50F579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22" y="1884255"/>
            <a:ext cx="1248324" cy="15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B64654B-A772-463E-A9B5-F785C7D9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00" y="1884255"/>
            <a:ext cx="1237302" cy="15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2">
            <a:extLst>
              <a:ext uri="{FF2B5EF4-FFF2-40B4-BE49-F238E27FC236}">
                <a16:creationId xmlns:a16="http://schemas.microsoft.com/office/drawing/2014/main" id="{D182FAAA-0EFC-4436-965B-7744CD72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171" y="3612204"/>
            <a:ext cx="2337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คุณไตรทิพย์ ศิวะกฤษณ์กุล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690D644B-A848-4326-AC79-9F565191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924" y="3598745"/>
            <a:ext cx="2029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คุณชัชวิน พิพัฒน์โชติธรรม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5005C9-4E2C-427E-BE52-6785969F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738" y="3598591"/>
            <a:ext cx="2247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คุณทนุธรรม เกียรติไพบูลย์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735943" y="4029297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21798" y="4038350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59112" y="4038351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3">
            <a:extLst>
              <a:ext uri="{FF2B5EF4-FFF2-40B4-BE49-F238E27FC236}">
                <a16:creationId xmlns:a16="http://schemas.microsoft.com/office/drawing/2014/main" id="{ACB9C821-C622-4164-9798-ACA7CF2E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518" y="4303168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กรรมการอิสระ</a:t>
            </a:r>
            <a:endParaRPr lang="th-TH" altLang="en-US" sz="16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ประธานกรรมการตรวจสอบ </a:t>
            </a:r>
          </a:p>
        </p:txBody>
      </p:sp>
      <p:sp>
        <p:nvSpPr>
          <p:cNvPr id="48" name="TextBox 37">
            <a:extLst>
              <a:ext uri="{FF2B5EF4-FFF2-40B4-BE49-F238E27FC236}">
                <a16:creationId xmlns:a16="http://schemas.microsoft.com/office/drawing/2014/main" id="{92D64B5F-EB5F-4434-B226-8CA39644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19" y="4299589"/>
            <a:ext cx="1659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กรรมการอิสระ</a:t>
            </a: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กรรมการตรวจสอบ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E5E91EB6-0C06-47F5-8522-C3E6351C0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719" y="4281484"/>
            <a:ext cx="213491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กรรมการอิสระ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16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ประธานกรรมการสรรหาและกำหนดค่าตอบแทน</a:t>
            </a:r>
          </a:p>
          <a:p>
            <a:pPr marL="158265" indent="-158265">
              <a:buFont typeface="Wingdings" panose="05000000000000000000" pitchFamily="2" charset="2"/>
              <a:buChar char="§"/>
            </a:pP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30459" y="1713431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2902264" y="1765416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5030239" y="1765416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7091478" y="1729202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C41D7-2DD6-4A66-88A8-088CF87637CB}"/>
              </a:ext>
            </a:extLst>
          </p:cNvPr>
          <p:cNvSpPr txBox="1"/>
          <p:nvPr/>
        </p:nvSpPr>
        <p:spPr>
          <a:xfrm>
            <a:off x="300890" y="747423"/>
            <a:ext cx="36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กรรมการอิสระ จำนวน </a:t>
            </a:r>
            <a:r>
              <a:rPr lang="en-US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4</a:t>
            </a:r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ท่าน</a:t>
            </a:r>
            <a:endParaRPr lang="en-US" sz="28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2651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5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5056" y="1242195"/>
            <a:ext cx="3788793" cy="47445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1949538"/>
            <a:ext cx="8453886" cy="351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คณะกรรมการบริษัท (โดยกรรมการที่มีส่วนได้เสียไม่ได้ร่วมพิจารณาด้วย)  ได้พิจารณาแล้วเห็นสมควรนำเสนอที่ประชุมสามัญผู้ถือหุ้น ประจำปี  2564 เพื่อพิจารณาเลือกตั้ง นายชัชวิน พิพัฒน์โชติธรรม (กรรมการอิสระ กรรมการตรวจสอบ และประธานกรรมการบริหารความเสี่ยง ) นายทนุธรรม เกียรติไพบูลย์ (กรรมการอิสระ และประธานกรรมการสรรหาและกำหนดค่าตอบแทน) และ นายพรเกษม เหล่าฤทธิรัตน์  (กรรมการที่เป็นผู้บริหาร</a:t>
            </a:r>
            <a:r>
              <a:rPr lang="en-US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) </a:t>
            </a: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กรรมการบริษัทที่ครบกำหนดออกจากตำแหน่งตามวาระ กลับเข้ามาดำรงตำแหน่งกรรมการบริษัท อีกวาระหนึ่ง </a:t>
            </a:r>
            <a:endParaRPr lang="en-US" sz="2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833167" y="5895974"/>
            <a:ext cx="7494917" cy="7334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คะแนนเสียงข้างมากของผู้ถือหุ้นที่มาประชุมและออกเสียงลงคะแนน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0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263249" y="2928876"/>
            <a:ext cx="78845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พิจารณาอนุมัติกำหนดค่าตอบแทนกรรมการ ประจำปี 2564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63249" y="2279738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6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9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6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153" y="1518615"/>
            <a:ext cx="845388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คณะกรรมการบริษัทได้พิจารณากำหนดค่าตอบแทนคณะกรรมการ และ คณะกรรมการชุดย่อย โดยเงินค่าตอบแทนกรรมการ มีรายละเอียดปรากฎตามตาราง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24AB4-A64D-47B3-A255-D172448A6EEF}"/>
              </a:ext>
            </a:extLst>
          </p:cNvPr>
          <p:cNvSpPr/>
          <p:nvPr/>
        </p:nvSpPr>
        <p:spPr>
          <a:xfrm>
            <a:off x="354683" y="843209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พิจารณาอนุมัติกำหนดค่าตอบแทนกรรมการ</a:t>
            </a:r>
            <a:b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ประจำปี 2564</a:t>
            </a:r>
            <a:endParaRPr lang="th-TH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0CB959-BF54-4B29-97A0-60F512C47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83605"/>
              </p:ext>
            </p:extLst>
          </p:nvPr>
        </p:nvGraphicFramePr>
        <p:xfrm>
          <a:off x="468908" y="2669755"/>
          <a:ext cx="7067009" cy="381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117">
                  <a:extLst>
                    <a:ext uri="{9D8B030D-6E8A-4147-A177-3AD203B41FA5}">
                      <a16:colId xmlns:a16="http://schemas.microsoft.com/office/drawing/2014/main" val="4102936978"/>
                    </a:ext>
                  </a:extLst>
                </a:gridCol>
                <a:gridCol w="1963770">
                  <a:extLst>
                    <a:ext uri="{9D8B030D-6E8A-4147-A177-3AD203B41FA5}">
                      <a16:colId xmlns:a16="http://schemas.microsoft.com/office/drawing/2014/main" val="335036771"/>
                    </a:ext>
                  </a:extLst>
                </a:gridCol>
                <a:gridCol w="1641122">
                  <a:extLst>
                    <a:ext uri="{9D8B030D-6E8A-4147-A177-3AD203B41FA5}">
                      <a16:colId xmlns:a16="http://schemas.microsoft.com/office/drawing/2014/main" val="2963321925"/>
                    </a:ext>
                  </a:extLst>
                </a:gridCol>
              </a:tblGrid>
              <a:tr h="679379">
                <a:tc rowSpan="2">
                  <a:txBody>
                    <a:bodyPr/>
                    <a:lstStyle/>
                    <a:p>
                      <a:endParaRPr lang="th-TH" sz="2000" dirty="0"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ค่าตอบแทนคณะกรรมการบริษัท และคณะกรรมการชุดย่อย (บาท)</a:t>
                      </a:r>
                      <a:endParaRPr lang="th-TH" sz="2000" dirty="0"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91943"/>
                  </a:ext>
                </a:extLst>
              </a:tr>
              <a:tr h="37482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th-TH" sz="2000" dirty="0"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กรรมการ</a:t>
                      </a:r>
                      <a:endParaRPr lang="th-TH" sz="2000" dirty="0"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617767"/>
                  </a:ext>
                </a:extLst>
              </a:tr>
              <a:tr h="374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คณะกรรมการบริษัท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30,000.00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0545384"/>
                  </a:ext>
                </a:extLst>
              </a:tr>
              <a:tr h="374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คณะกรรมการตรวจสอบ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7312142"/>
                  </a:ext>
                </a:extLst>
              </a:tr>
              <a:tr h="43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คณะกรรมการบริหารความเสี่ยง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765003"/>
                  </a:ext>
                </a:extLst>
              </a:tr>
              <a:tr h="374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คณะกรรมการลงทุน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941791"/>
                  </a:ext>
                </a:extLst>
              </a:tr>
              <a:tr h="611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คณะกรรมการสรรหาและกำหนดค่าตอบแทน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0442233"/>
                  </a:ext>
                </a:extLst>
              </a:tr>
              <a:tr h="374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JasmineUPC" panose="02020603050405020304" pitchFamily="18" charset="-34"/>
                        </a:rPr>
                        <a:t>คณะกรรมการบริหาร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r>
                        <a:rPr lang="th-TH" sz="2000" dirty="0">
                          <a:effectLst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4220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C7AF64-2147-477A-BA12-DE2CFDEB16D1}"/>
              </a:ext>
            </a:extLst>
          </p:cNvPr>
          <p:cNvSpPr txBox="1"/>
          <p:nvPr/>
        </p:nvSpPr>
        <p:spPr>
          <a:xfrm>
            <a:off x="-233008" y="2246652"/>
            <a:ext cx="8453886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 (ก)	ค่าตอบแทนคณะกรรมการบริษัท และคณะกรรมการชุดย่อย</a:t>
            </a:r>
            <a:endParaRPr lang="en-US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78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25" y="0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6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70670"/>
              </p:ext>
            </p:extLst>
          </p:nvPr>
        </p:nvGraphicFramePr>
        <p:xfrm>
          <a:off x="345058" y="1507129"/>
          <a:ext cx="78464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เบี้ยประชุม(บาท) / ครั้ง</a:t>
                      </a:r>
                      <a:endParaRPr lang="th-TH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2564</a:t>
                      </a:r>
                    </a:p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(ปีที่เสนอขอ)</a:t>
                      </a:r>
                      <a:endParaRPr lang="th-TH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2563</a:t>
                      </a:r>
                      <a:endParaRPr lang="th-TH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คณะกรรมการบริษัท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</a:p>
                  </a:txBody>
                  <a:tcPr>
                    <a:solidFill>
                      <a:srgbClr val="3C6ABE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คณะกรรมการตรวจสอบ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b="0" kern="1200" baseline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 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คณะกรรมการบริหารความเสี่ยง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b="0" kern="1200" baseline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 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5058" y="740061"/>
            <a:ext cx="7913118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65735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ค่าตอบแทนคณะกรรมการบริษัทและคณะกรรมการชุดย่อย เปรียบเทียบกับปีที่ผ่านมา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5542C-1A11-4BF5-8D17-1069611CA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29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25" y="0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6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53686"/>
              </p:ext>
            </p:extLst>
          </p:nvPr>
        </p:nvGraphicFramePr>
        <p:xfrm>
          <a:off x="345058" y="798008"/>
          <a:ext cx="784644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เบี้ยประชุม(บาท) / ครั้ง</a:t>
                      </a:r>
                      <a:endParaRPr lang="th-TH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2564</a:t>
                      </a:r>
                    </a:p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(ปีที่เสนอขอ)</a:t>
                      </a:r>
                      <a:endParaRPr lang="th-TH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2563</a:t>
                      </a:r>
                      <a:endParaRPr lang="th-TH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คณะกรรมการลงทุน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28675" algn="l"/>
                        </a:tabLst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b="0" kern="1200" baseline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MS Mincho" panose="02020609040205080304" pitchFamily="49" charset="-128"/>
                          <a:cs typeface="JasmineUPC" panose="02020603050405020304" pitchFamily="18" charset="-34"/>
                        </a:rPr>
                        <a:t>ไม่มี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 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ไม่มี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คณะกรรมการสรรหาและกำหนดค่าตอบแทน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b="0" kern="1200" baseline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MS Mincho" panose="02020609040205080304" pitchFamily="49" charset="-128"/>
                          <a:cs typeface="JasmineUPC" panose="02020603050405020304" pitchFamily="18" charset="-34"/>
                        </a:rPr>
                        <a:t>ไม่มี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 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ไม่มี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คณะกรรมการบริหาร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>
                    <a:solidFill>
                      <a:srgbClr val="3C6A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b="0" kern="1200" baseline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ประธานกรรมการ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MS Mincho" panose="02020609040205080304" pitchFamily="49" charset="-128"/>
                          <a:cs typeface="JasmineUPC" panose="02020603050405020304" pitchFamily="18" charset="-34"/>
                        </a:rPr>
                        <a:t>ไม่มี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- กรรมการ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241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20,000.00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748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828675" algn="l"/>
                        </a:tabLst>
                        <a:defRPr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ไม่มี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MS Mincho" panose="02020609040205080304" pitchFamily="49" charset="-128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F64415-8712-4F09-A3CE-05394B7A1FBF}"/>
              </a:ext>
            </a:extLst>
          </p:cNvPr>
          <p:cNvSpPr txBox="1"/>
          <p:nvPr/>
        </p:nvSpPr>
        <p:spPr>
          <a:xfrm>
            <a:off x="330822" y="5798762"/>
            <a:ext cx="84538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(ข)  สิทธิประโยชน์อื่น –ไม่มี-</a:t>
            </a:r>
          </a:p>
          <a:p>
            <a:pPr marR="165735" algn="thaiDist"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ทั้งนี้  กรรมการที่เป็นผู้บริหารของบริษัทแสดงเจตจำนงไม่ขอรับค่าตอบแทนคณะกรรมการบริษัท และคณะกรรมการชุดย่อย</a:t>
            </a:r>
            <a:endParaRPr lang="en-US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60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6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5056" y="1242195"/>
            <a:ext cx="3788793" cy="47445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1949538"/>
            <a:ext cx="8453886" cy="266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 เห็นสมควรเสนอที่ประชุมสามัญูผู้ถือหุ้น ประจำปี 2564 เพื่อพิจารณาอนุมัติค่าตอบแทนคณะกรรมการบริษัท และคณะกรรมการชุดย่อย ซึ่งเป็นค่าตอบแทนการประชุม (เบี้ยประชุม) และไม่มีผลประโยชน์อื่นใดอีก ตามที่เสนอ  ทั้งนี้  ให้มีผลตั้งแต่วันที่  1  มกราคม 2564 เป็นต้นไป จนกว่าคณะกรรมการบริษัทจะได้เสนอขอและได้รับอนุมัติจากที่ประชุมสามัญผู้ถือหุ้นให้เปลี่ยนแปลงเป็นอย่างอื่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650035" y="5529262"/>
            <a:ext cx="7861182" cy="7334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คะแนนเสียงไม่น้อยกว่าสองในสาม(2 ใน 3)ของจำนวนเสียงทั้งหมดของ			ผู้ถือหุ้นที่มาประชุม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3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065071" y="2904651"/>
            <a:ext cx="849974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พิจารณาอนุมัติแต่งตั้งผู้สอบบัญชีและ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กำหนดค่าตอบแทนผู้สอบบัญชี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ประจำปี 2564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63249" y="2279738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7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9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7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99" y="1693506"/>
            <a:ext cx="8453886" cy="23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คณะกรรมการตรวจสอบได้เสนอต่อคณะกรรมการบริษัท เพื่อพิจารณานำเสนอที่ประชุมสามัญผู้ถือหุ้น ประจำปี 2564 พิจารณาแต่งตั้งผู้สอบบัญชีของบริษัท สำหรับรอบระยะเวลาบัญชีประจำปี  2564 และกำหนดจำนวนเงินค่าสอบบัญชีที่เห็นว่าเหมาะสมแล้ว ดังนี้.-</a:t>
            </a:r>
          </a:p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endParaRPr lang="th-TH" sz="2600" b="1" dirty="0">
              <a:latin typeface="JasmineUPC" panose="02020603050405020304" pitchFamily="18" charset="-34"/>
              <a:ea typeface="MS Mincho" panose="02020609040205080304" pitchFamily="49" charset="-128"/>
              <a:cs typeface="JasmineUPC" panose="02020603050405020304" pitchFamily="18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4BA6FE-15F6-4989-9363-342AECA2C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13796"/>
              </p:ext>
            </p:extLst>
          </p:nvPr>
        </p:nvGraphicFramePr>
        <p:xfrm>
          <a:off x="702577" y="3698619"/>
          <a:ext cx="7481778" cy="215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632">
                  <a:extLst>
                    <a:ext uri="{9D8B030D-6E8A-4147-A177-3AD203B41FA5}">
                      <a16:colId xmlns:a16="http://schemas.microsoft.com/office/drawing/2014/main" val="263105369"/>
                    </a:ext>
                  </a:extLst>
                </a:gridCol>
                <a:gridCol w="3592146">
                  <a:extLst>
                    <a:ext uri="{9D8B030D-6E8A-4147-A177-3AD203B41FA5}">
                      <a16:colId xmlns:a16="http://schemas.microsoft.com/office/drawing/2014/main" val="2670540418"/>
                    </a:ext>
                  </a:extLst>
                </a:gridCol>
              </a:tblGrid>
              <a:tr h="538598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cs typeface="JasmineUPC" panose="02020603050405020304" pitchFamily="18" charset="-34"/>
                        </a:rPr>
                        <a:t>รายชื่อผู้สอบบัญชีที่เสนอแต่งตั้ง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cs typeface="JasmineUPC" panose="02020603050405020304" pitchFamily="18" charset="-34"/>
                        </a:rPr>
                        <a:t>ผู้สอบบัญชีรับอนุญาตเลขที่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70834"/>
                  </a:ext>
                </a:extLst>
              </a:tr>
              <a:tr h="538598">
                <a:tc>
                  <a:txBody>
                    <a:bodyPr/>
                    <a:lstStyle/>
                    <a:p>
                      <a:r>
                        <a:rPr lang="th-TH" sz="2600" dirty="0">
                          <a:cs typeface="JasmineUPC" panose="02020603050405020304" pitchFamily="18" charset="-34"/>
                        </a:rPr>
                        <a:t>1. นางสาวสกุณา แย้มสกุล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cs typeface="JasmineUPC" panose="02020603050405020304" pitchFamily="18" charset="-34"/>
                        </a:rPr>
                        <a:t>4906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71205"/>
                  </a:ext>
                </a:extLst>
              </a:tr>
              <a:tr h="538598">
                <a:tc>
                  <a:txBody>
                    <a:bodyPr/>
                    <a:lstStyle/>
                    <a:p>
                      <a:r>
                        <a:rPr lang="th-TH" sz="2600" dirty="0">
                          <a:cs typeface="JasmineUPC" panose="02020603050405020304" pitchFamily="18" charset="-34"/>
                        </a:rPr>
                        <a:t>2. นายไพบูล ตันกูล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cs typeface="JasmineUPC" panose="02020603050405020304" pitchFamily="18" charset="-34"/>
                        </a:rPr>
                        <a:t>4298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373296"/>
                  </a:ext>
                </a:extLst>
              </a:tr>
              <a:tr h="538598">
                <a:tc>
                  <a:txBody>
                    <a:bodyPr/>
                    <a:lstStyle/>
                    <a:p>
                      <a:r>
                        <a:rPr lang="th-TH" sz="2600" dirty="0">
                          <a:cs typeface="JasmineUPC" panose="02020603050405020304" pitchFamily="18" charset="-34"/>
                        </a:rPr>
                        <a:t>3. นางสาวสินสิริ ทังสมบัติ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cs typeface="JasmineUPC" panose="02020603050405020304" pitchFamily="18" charset="-34"/>
                        </a:rPr>
                        <a:t>7352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871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862C6B-5671-4E9C-ADE7-999624B01FD3}"/>
              </a:ext>
            </a:extLst>
          </p:cNvPr>
          <p:cNvSpPr/>
          <p:nvPr/>
        </p:nvSpPr>
        <p:spPr>
          <a:xfrm>
            <a:off x="354683" y="843209"/>
            <a:ext cx="8020050" cy="7334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พิจารณาอนุมัติแต่งตั้งผู้สอบบัญชีและ</a:t>
            </a:r>
            <a:b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กำหนดค่าตอบแทนผู้สอบบัญชี ประจำปี 2564</a:t>
            </a:r>
            <a:endParaRPr lang="th-TH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7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7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801476"/>
            <a:ext cx="8453886" cy="128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กำหนดจำนวนเงินค่าสอบบัญชีประจำปี 2564</a:t>
            </a:r>
          </a:p>
          <a:p>
            <a:pPr marR="165735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 เป็นจำนวนเงิน  2,080,00</a:t>
            </a:r>
            <a:r>
              <a:rPr lang="en-US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0 </a:t>
            </a: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บาท (สองล้านแปดหมื่นบาทถ้วน)</a:t>
            </a:r>
          </a:p>
          <a:p>
            <a:pPr marR="165735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รายละเอียดค่าสอบบัญชี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64AAA-B063-4586-9C3F-56D9DF350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66649"/>
              </p:ext>
            </p:extLst>
          </p:nvPr>
        </p:nvGraphicFramePr>
        <p:xfrm>
          <a:off x="462456" y="2171811"/>
          <a:ext cx="832303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3777806315"/>
                    </a:ext>
                  </a:extLst>
                </a:gridCol>
                <a:gridCol w="1331207">
                  <a:extLst>
                    <a:ext uri="{9D8B030D-6E8A-4147-A177-3AD203B41FA5}">
                      <a16:colId xmlns:a16="http://schemas.microsoft.com/office/drawing/2014/main" val="2994770718"/>
                    </a:ext>
                  </a:extLst>
                </a:gridCol>
                <a:gridCol w="1255673">
                  <a:extLst>
                    <a:ext uri="{9D8B030D-6E8A-4147-A177-3AD203B41FA5}">
                      <a16:colId xmlns:a16="http://schemas.microsoft.com/office/drawing/2014/main" val="1046712854"/>
                    </a:ext>
                  </a:extLst>
                </a:gridCol>
                <a:gridCol w="1264305">
                  <a:extLst>
                    <a:ext uri="{9D8B030D-6E8A-4147-A177-3AD203B41FA5}">
                      <a16:colId xmlns:a16="http://schemas.microsoft.com/office/drawing/2014/main" val="1343187083"/>
                    </a:ext>
                  </a:extLst>
                </a:gridCol>
                <a:gridCol w="1406285">
                  <a:extLst>
                    <a:ext uri="{9D8B030D-6E8A-4147-A177-3AD203B41FA5}">
                      <a16:colId xmlns:a16="http://schemas.microsoft.com/office/drawing/2014/main" val="4032434643"/>
                    </a:ext>
                  </a:extLst>
                </a:gridCol>
              </a:tblGrid>
              <a:tr h="585879">
                <a:tc>
                  <a:txBody>
                    <a:bodyPr/>
                    <a:lstStyle/>
                    <a:p>
                      <a:endParaRPr lang="th-TH" sz="1800" dirty="0"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cs typeface="JasmineUPC" panose="02020603050405020304" pitchFamily="18" charset="-34"/>
                        </a:rPr>
                        <a:t>ประจำปี 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ประจำปี 2563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ยอดที่เพิ่ม/ลด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ร้อยละ </a:t>
                      </a:r>
                      <a:endParaRPr lang="en-US" sz="1800" dirty="0"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การเปลี่ยนแปลง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76420"/>
                  </a:ext>
                </a:extLst>
              </a:tr>
              <a:tr h="3347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800" dirty="0">
                          <a:cs typeface="JasmineUPC" panose="02020603050405020304" pitchFamily="18" charset="-34"/>
                        </a:rPr>
                        <a:t>1. ค่าตรวจสอบงบการเงินประจำปี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880,000</a:t>
                      </a:r>
                      <a:endParaRPr lang="th-TH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880,000</a:t>
                      </a:r>
                      <a:endParaRPr lang="th-TH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JasmineUPC" panose="02020603050405020304" pitchFamily="18" charset="-34"/>
                        </a:rPr>
                        <a:t>-</a:t>
                      </a:r>
                      <a:endParaRPr lang="th-TH" sz="1800" dirty="0"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0</a:t>
                      </a:r>
                      <a:r>
                        <a:rPr lang="en-US" sz="1200" dirty="0">
                          <a:cs typeface="JasmineUPC" panose="02020603050405020304" pitchFamily="18" charset="-34"/>
                        </a:rPr>
                        <a:t>%</a:t>
                      </a:r>
                      <a:endParaRPr lang="th-TH" sz="1800" dirty="0"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523602"/>
                  </a:ext>
                </a:extLst>
              </a:tr>
              <a:tr h="585879">
                <a:tc>
                  <a:txBody>
                    <a:bodyPr/>
                    <a:lstStyle/>
                    <a:p>
                      <a:r>
                        <a:rPr lang="th-TH" sz="1800" dirty="0">
                          <a:cs typeface="JasmineUPC" panose="02020603050405020304" pitchFamily="18" charset="-34"/>
                        </a:rPr>
                        <a:t>2. ค่าสอบทานงบการเงินรายไตรมาส</a:t>
                      </a:r>
                    </a:p>
                    <a:p>
                      <a:r>
                        <a:rPr lang="th-TH" sz="1800" dirty="0">
                          <a:cs typeface="JasmineUPC" panose="02020603050405020304" pitchFamily="18" charset="-34"/>
                        </a:rPr>
                        <a:t>(รวม 3 ไตรมาสๆละ 300</a:t>
                      </a:r>
                      <a:r>
                        <a:rPr lang="en-US" sz="1800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cs typeface="JasmineUPC" panose="02020603050405020304" pitchFamily="18" charset="-34"/>
                        </a:rPr>
                        <a:t>000.00 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900</a:t>
                      </a:r>
                      <a:r>
                        <a:rPr lang="en-US" sz="1800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cs typeface="JasmineUPC" panose="02020603050405020304" pitchFamily="18" charset="-34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JasmineUPC" panose="02020603050405020304" pitchFamily="18" charset="-34"/>
                        </a:rPr>
                        <a:t>900</a:t>
                      </a:r>
                      <a:r>
                        <a:rPr lang="en-US" sz="1800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cs typeface="JasmineUPC" panose="02020603050405020304" pitchFamily="18" charset="-34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JasmineUPC" panose="02020603050405020304" pitchFamily="18" charset="-34"/>
                        </a:rPr>
                        <a:t>-</a:t>
                      </a:r>
                      <a:endParaRPr lang="th-TH" sz="1800" dirty="0"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JasmineUPC" panose="02020603050405020304" pitchFamily="18" charset="-34"/>
                        </a:rPr>
                        <a:t>%</a:t>
                      </a: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791179"/>
                  </a:ext>
                </a:extLst>
              </a:tr>
              <a:tr h="585879">
                <a:tc>
                  <a:txBody>
                    <a:bodyPr/>
                    <a:lstStyle/>
                    <a:p>
                      <a:r>
                        <a:rPr lang="th-TH" sz="1800" dirty="0">
                          <a:cs typeface="JasmineUPC" panose="02020603050405020304" pitchFamily="18" charset="-34"/>
                        </a:rPr>
                        <a:t>3. ค่าตรวจสอบระบบสารสนเทศที่เกี่ยวข้องกับงบการเงินประจำปี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300</a:t>
                      </a:r>
                      <a:r>
                        <a:rPr lang="en-US" sz="1800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cs typeface="JasmineUPC" panose="02020603050405020304" pitchFamily="18" charset="-34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300</a:t>
                      </a:r>
                      <a:r>
                        <a:rPr lang="en-US" sz="1800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dirty="0">
                          <a:cs typeface="JasmineUPC" panose="02020603050405020304" pitchFamily="18" charset="-34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JasmineUPC" panose="02020603050405020304" pitchFamily="18" charset="-34"/>
                        </a:rPr>
                        <a:t>-</a:t>
                      </a:r>
                      <a:endParaRPr lang="th-TH" sz="1800" dirty="0"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JasmineUPC" panose="02020603050405020304" pitchFamily="18" charset="-34"/>
                        </a:rPr>
                        <a:t>%</a:t>
                      </a: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35736"/>
                  </a:ext>
                </a:extLst>
              </a:tr>
              <a:tr h="334788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2</a:t>
                      </a:r>
                      <a:r>
                        <a:rPr lang="en-US" sz="1800" b="1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080</a:t>
                      </a:r>
                      <a:r>
                        <a:rPr lang="en-US" sz="1800" b="1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2</a:t>
                      </a:r>
                      <a:r>
                        <a:rPr lang="en-US" sz="1800" b="1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080</a:t>
                      </a:r>
                      <a:r>
                        <a:rPr lang="en-US" sz="1800" b="1" dirty="0">
                          <a:cs typeface="JasmineUPC" panose="02020603050405020304" pitchFamily="18" charset="-34"/>
                        </a:rPr>
                        <a:t>,</a:t>
                      </a:r>
                      <a:r>
                        <a:rPr lang="th-TH" sz="1800" b="1" dirty="0">
                          <a:cs typeface="JasmineUPC" panose="02020603050405020304" pitchFamily="18" charset="-34"/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cs typeface="JasmineUPC" panose="02020603050405020304" pitchFamily="18" charset="-34"/>
                        </a:rPr>
                        <a:t>-</a:t>
                      </a:r>
                      <a:endParaRPr lang="th-TH" sz="1800" b="1" dirty="0"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JasmineUPC" panose="02020603050405020304" pitchFamily="18" charset="-34"/>
                        </a:rPr>
                        <a:t>%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324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2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60385"/>
            <a:ext cx="7886700" cy="508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dirty="0"/>
              <a:t>ระเบียบวาระที่</a:t>
            </a:r>
            <a:r>
              <a:rPr lang="en-US" dirty="0"/>
              <a:t> 7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5056" y="1242195"/>
            <a:ext cx="3788793" cy="47445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ความเห็นคณะกรรมการ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1949538"/>
            <a:ext cx="8453886" cy="23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latin typeface="JasmineUPC" panose="02020603050405020304" pitchFamily="18" charset="-34"/>
                <a:ea typeface="MS Mincho" panose="02020609040205080304" pitchFamily="49" charset="-128"/>
                <a:cs typeface="JasmineUPC" panose="02020603050405020304" pitchFamily="18" charset="-34"/>
              </a:rPr>
              <a:t>	เห็นสมควรนำเสนอที่ประชุมสามัญผู้ถือหุ้น ประจำปี 2564 เพื่อพิจารณาแต่งตั้งผู้สอบบัญชี ของบริษัท สำหรับรอบระยะเวลาบัญชีประจำปี 2564 และกำหนดจำนวนเงินค่าสอบบัญชีตามที่คณะกรรมการตรวจสอบได้นำเสนอข้างต้น</a:t>
            </a:r>
          </a:p>
          <a:p>
            <a:pPr marR="165735" algn="thaiDist">
              <a:lnSpc>
                <a:spcPct val="107000"/>
              </a:lnSpc>
              <a:spcAft>
                <a:spcPts val="800"/>
              </a:spcAft>
            </a:pPr>
            <a:endParaRPr lang="th-TH" sz="2600" b="1" dirty="0">
              <a:latin typeface="JasmineUPC" panose="02020603050405020304" pitchFamily="18" charset="-34"/>
              <a:ea typeface="MS Mincho" panose="02020609040205080304" pitchFamily="49" charset="-128"/>
              <a:cs typeface="JasmineUPC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44F0F-6FAB-4D39-98F9-8AD405922047}"/>
              </a:ext>
            </a:extLst>
          </p:cNvPr>
          <p:cNvSpPr/>
          <p:nvPr/>
        </p:nvSpPr>
        <p:spPr>
          <a:xfrm>
            <a:off x="292219" y="5781675"/>
            <a:ext cx="8515350" cy="7334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การลงมติ</a:t>
            </a:r>
            <a:r>
              <a:rPr lang="en-US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: </a:t>
            </a: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คะแนนเสียงข้างมากของผู้ถือหุ้นที่มาประชุมและออกเสียงลงคะแนน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43B796-D045-4EB3-8B4A-DFF37603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41" y="1966331"/>
            <a:ext cx="1231499" cy="1506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ECCB74-57CC-4B3D-9FBA-3DD9A399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974" y="1847688"/>
            <a:ext cx="1262009" cy="1589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71FD9-5ABB-4887-AD7D-3BB04C1F9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401" y="1908696"/>
            <a:ext cx="1197855" cy="1492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2FCA0-D9AF-4A41-9605-1A812FD80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739" y="1951857"/>
            <a:ext cx="1201016" cy="1457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คณะกรรมการบริษัท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56C2F36-5130-4BB7-8433-0C0CBEFF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142" y="3587128"/>
            <a:ext cx="1759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คุณชนะพันธุ์ พิริยะพันธุ์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42FEA1-6C59-4CD9-B1CE-699CF0A8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934" y="4234839"/>
            <a:ext cx="2111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</a:t>
            </a:r>
            <a:endParaRPr lang="en-US" altLang="en-US" sz="16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ประธานเจ้าหน้าที่บริหาร</a:t>
            </a:r>
            <a:r>
              <a:rPr lang="en-US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49590" y="4037613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2">
            <a:extLst>
              <a:ext uri="{FF2B5EF4-FFF2-40B4-BE49-F238E27FC236}">
                <a16:creationId xmlns:a16="http://schemas.microsoft.com/office/drawing/2014/main" id="{D182FAAA-0EFC-4436-965B-7744CD72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143" y="3593626"/>
            <a:ext cx="1656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คุณยุพเรศ พิริยะพันธุ์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690D644B-A848-4326-AC79-9F565191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442" y="3551120"/>
            <a:ext cx="2029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คุณพรเกษม เหล่าฤทธิรัตน์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5005C9-4E2C-427E-BE52-6785969F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99" y="3580012"/>
            <a:ext cx="1443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คุณกฤษณ์ สุจเร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735943" y="4029297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21798" y="4029297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59112" y="4028826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3">
            <a:extLst>
              <a:ext uri="{FF2B5EF4-FFF2-40B4-BE49-F238E27FC236}">
                <a16:creationId xmlns:a16="http://schemas.microsoft.com/office/drawing/2014/main" id="{ACB9C821-C622-4164-9798-ACA7CF2E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176" y="4246018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รองประธานเจ้าหน้าที่บริหาร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8" name="TextBox 37">
            <a:extLst>
              <a:ext uri="{FF2B5EF4-FFF2-40B4-BE49-F238E27FC236}">
                <a16:creationId xmlns:a16="http://schemas.microsoft.com/office/drawing/2014/main" id="{92D64B5F-EB5F-4434-B226-8CA39644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482" y="4242911"/>
            <a:ext cx="19675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ผู้ช่วยประธานเจ้าหน้าที่ 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161196"/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ฝ่ายพัฒนาธุรกิจประกันภัยต่อทั่วไป 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E5E91EB6-0C06-47F5-8522-C3E6351C0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42" y="4214809"/>
            <a:ext cx="19102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265" indent="-158265">
              <a:buFont typeface="Wingdings" panose="05000000000000000000" pitchFamily="2" charset="2"/>
              <a:buChar char="§"/>
            </a:pPr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59034" y="1770581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2902264" y="1765416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6</a:t>
            </a:r>
          </a:p>
        </p:txBody>
      </p:sp>
      <p:sp>
        <p:nvSpPr>
          <p:cNvPr id="57" name="Oval 56"/>
          <p:cNvSpPr/>
          <p:nvPr/>
        </p:nvSpPr>
        <p:spPr>
          <a:xfrm>
            <a:off x="5030239" y="1765416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7</a:t>
            </a:r>
          </a:p>
        </p:txBody>
      </p:sp>
      <p:sp>
        <p:nvSpPr>
          <p:cNvPr id="58" name="Oval 57"/>
          <p:cNvSpPr/>
          <p:nvPr/>
        </p:nvSpPr>
        <p:spPr>
          <a:xfrm>
            <a:off x="7064319" y="1729202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C41D7-2DD6-4A66-88A8-088CF87637CB}"/>
              </a:ext>
            </a:extLst>
          </p:cNvPr>
          <p:cNvSpPr txBox="1"/>
          <p:nvPr/>
        </p:nvSpPr>
        <p:spPr>
          <a:xfrm>
            <a:off x="642796" y="914400"/>
            <a:ext cx="691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กรรมการที่เป็นผู้บริหาร </a:t>
            </a:r>
            <a:r>
              <a:rPr lang="en-US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3</a:t>
            </a:r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ท่าน</a:t>
            </a:r>
            <a:r>
              <a:rPr lang="en-US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และไม่เป็นผู้บริหาร </a:t>
            </a:r>
            <a:r>
              <a:rPr lang="en-US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 </a:t>
            </a:r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ท่าน</a:t>
            </a:r>
            <a:endParaRPr lang="en-US" sz="28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999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657345" y="2659559"/>
            <a:ext cx="59093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พิจารณาเรื่องอื่นๆ (ถ้ามี)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57345" y="1918231"/>
            <a:ext cx="1914655" cy="534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วาระที่ 8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5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CC599-2F36-4BFE-9580-A139736AF76C}"/>
              </a:ext>
            </a:extLst>
          </p:cNvPr>
          <p:cNvSpPr txBox="1"/>
          <p:nvPr/>
        </p:nvSpPr>
        <p:spPr>
          <a:xfrm>
            <a:off x="2921752" y="439948"/>
            <a:ext cx="5070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>
                <a:solidFill>
                  <a:prstClr val="black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ขอขอบคุณผู้ถือหุ้นทุกท่าน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6107501"/>
            <a:ext cx="759534" cy="53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E63E7-9738-4284-AD54-A118BF4717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18" y="1235880"/>
            <a:ext cx="4462229" cy="3354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577060" y="4506863"/>
            <a:ext cx="2503837" cy="783399"/>
            <a:chOff x="3672310" y="4506863"/>
            <a:chExt cx="2503837" cy="7833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89F4A5-79A1-4EF7-9433-B6037A5EC9C3}"/>
                </a:ext>
              </a:extLst>
            </p:cNvPr>
            <p:cNvSpPr txBox="1"/>
            <p:nvPr/>
          </p:nvSpPr>
          <p:spPr>
            <a:xfrm>
              <a:off x="3672310" y="5028652"/>
              <a:ext cx="8963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cs typeface="IrisUPC" panose="020B0604020202090204" pitchFamily="34" charset="-34"/>
                </a:rPr>
                <a:t>TQR.CO.TH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3E70AC-FB44-48E6-852F-0D3E3CCAC9D7}"/>
                </a:ext>
              </a:extLst>
            </p:cNvPr>
            <p:cNvSpPr txBox="1"/>
            <p:nvPr/>
          </p:nvSpPr>
          <p:spPr>
            <a:xfrm>
              <a:off x="4632355" y="5012081"/>
              <a:ext cx="750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cs typeface="IrisUPC" panose="020B0604020202090204" pitchFamily="34" charset="-34"/>
                </a:rPr>
                <a:t>TQR PCL.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C67469-F57B-423A-9D22-10B41BFC1630}"/>
                </a:ext>
              </a:extLst>
            </p:cNvPr>
            <p:cNvSpPr txBox="1"/>
            <p:nvPr/>
          </p:nvSpPr>
          <p:spPr>
            <a:xfrm>
              <a:off x="5456851" y="5012081"/>
              <a:ext cx="7192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cs typeface="IrisUPC" panose="020B0604020202090204" pitchFamily="34" charset="-34"/>
                </a:rPr>
                <a:t>TQR PCL.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FC6610-A549-4416-87CC-B6A26A1D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627" y="4645563"/>
              <a:ext cx="409050" cy="4090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45773E-A2DD-40CD-B1DC-0CB18A81D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166" y="4590165"/>
              <a:ext cx="519846" cy="5198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C89B3D-D95B-41A6-A465-EF4B9F8F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408" y="4506863"/>
              <a:ext cx="686450" cy="686450"/>
            </a:xfrm>
            <a:prstGeom prst="rect">
              <a:avLst/>
            </a:prstGeom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FCE-896D-40AC-AF89-8F8CDCA80F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B73338-B22A-4418-8079-1713616F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24" y="1695804"/>
            <a:ext cx="1207113" cy="1402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7F727-1586-44EA-A911-B956FDF61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88" y="1668734"/>
            <a:ext cx="1200455" cy="1422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คณะผู้บริหารของบริษัท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D182FAAA-0EFC-4436-965B-7744CD72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459" y="3065055"/>
            <a:ext cx="1955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คุณธีรยา  พงษ์พูล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690D644B-A848-4326-AC79-9F565191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4" y="3108915"/>
            <a:ext cx="176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คุณศุกล  หอมสุวรรณ</a:t>
            </a:r>
            <a:endParaRPr lang="en-US" altLang="en-US" sz="1600" b="1" baseline="30000" dirty="0">
              <a:solidFill>
                <a:srgbClr val="0070C0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364750" y="3401779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3574" y="3394139"/>
            <a:ext cx="16148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3">
            <a:extLst>
              <a:ext uri="{FF2B5EF4-FFF2-40B4-BE49-F238E27FC236}">
                <a16:creationId xmlns:a16="http://schemas.microsoft.com/office/drawing/2014/main" id="{ACB9C821-C622-4164-9798-ACA7CF2E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350" y="3420737"/>
            <a:ext cx="25866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ประธานเจ้าหน้าที่สายงานธุรกิจลูกค้า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48" name="TextBox 37">
            <a:extLst>
              <a:ext uri="{FF2B5EF4-FFF2-40B4-BE49-F238E27FC236}">
                <a16:creationId xmlns:a16="http://schemas.microsoft.com/office/drawing/2014/main" id="{92D64B5F-EB5F-4434-B226-8CA39644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903" y="3406490"/>
            <a:ext cx="24676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h-TH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ประธานเจ้าหน้าที่สายงานปฏิบัติการ</a:t>
            </a:r>
            <a:endParaRPr lang="en-US" altLang="en-US" sz="16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32922" y="1487094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5573039" y="1475705"/>
            <a:ext cx="387275" cy="38727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C41D7-2DD6-4A66-88A8-088CF87637CB}"/>
              </a:ext>
            </a:extLst>
          </p:cNvPr>
          <p:cNvSpPr txBox="1"/>
          <p:nvPr/>
        </p:nvSpPr>
        <p:spPr>
          <a:xfrm>
            <a:off x="642796" y="914400"/>
            <a:ext cx="669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ผู้บริหารของบริษัท จำนวน </a:t>
            </a:r>
            <a:r>
              <a:rPr lang="en-US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5 </a:t>
            </a:r>
            <a:r>
              <a:rPr lang="th-TH" sz="28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ท่าน</a:t>
            </a:r>
            <a:endParaRPr lang="en-US" sz="2800" b="1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6085" y="4055980"/>
            <a:ext cx="8074774" cy="2540322"/>
            <a:chOff x="615610" y="3903580"/>
            <a:chExt cx="8074774" cy="25403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C603A6-D165-4A71-8308-D6597C53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1273" y="4122037"/>
              <a:ext cx="1255807" cy="139386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D21FE0-B677-48D0-B343-58FFB79E9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3009" y="4113699"/>
              <a:ext cx="1137988" cy="1402202"/>
            </a:xfrm>
            <a:prstGeom prst="rect">
              <a:avLst/>
            </a:prstGeom>
          </p:spPr>
        </p:pic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56C2F36-5130-4BB7-8433-0C0CBEFF9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973" y="5526435"/>
              <a:ext cx="1759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h-TH" altLang="en-US" sz="1600" b="1" dirty="0">
                  <a:solidFill>
                    <a:srgbClr val="0070C0"/>
                  </a:solidFill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คุณญาณิศา  ชูสร้อยปิ่น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E42FEA1-6C59-4CD9-B1CE-699CF0A88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171" y="5814953"/>
              <a:ext cx="280892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ผู้ช่วยประธานเจ้าหน้าที่</a:t>
              </a:r>
            </a:p>
            <a:p>
              <a:pPr algn="ctr"/>
              <a:r>
                <a:rPr lang="th-TH" altLang="en-US" sz="1600" dirty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ฝ่ายพัฒนาธุรกิจประกันภัยต่อเฉพาะราย</a:t>
              </a:r>
              <a:endParaRPr lang="en-US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40681" y="5806057"/>
              <a:ext cx="16148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5005C9-4E2C-427E-BE52-6785969F9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6543" y="5526417"/>
              <a:ext cx="21454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h-TH" altLang="en-US" sz="1600" b="1" dirty="0">
                  <a:solidFill>
                    <a:srgbClr val="0070C0"/>
                  </a:solidFill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คุณจุไรพร เลี่ยมตระกูลพานิช</a:t>
              </a:r>
              <a:endParaRPr lang="en-US" altLang="en-US" sz="1600" b="1" baseline="30000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751647" y="5836600"/>
              <a:ext cx="16148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1">
              <a:extLst>
                <a:ext uri="{FF2B5EF4-FFF2-40B4-BE49-F238E27FC236}">
                  <a16:creationId xmlns:a16="http://schemas.microsoft.com/office/drawing/2014/main" id="{E5E91EB6-0C06-47F5-8522-C3E6351C0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9134" y="5859127"/>
              <a:ext cx="23812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ผู้อำนวยการ</a:t>
              </a:r>
            </a:p>
            <a:p>
              <a:pPr algn="ctr"/>
              <a:r>
                <a:rPr lang="th-TH" altLang="en-US" sz="1600" dirty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สายงานบัญชีและการเงิน </a:t>
              </a:r>
              <a:endParaRPr lang="en-US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99864" y="3928400"/>
              <a:ext cx="387275" cy="3872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92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3900375" y="3955560"/>
              <a:ext cx="387275" cy="3872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92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71F71A-318D-4D53-A81F-6C923452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75152" y="4122037"/>
              <a:ext cx="1082998" cy="1393864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8C12BF-577A-4509-BE45-37F7041A8C90}"/>
                </a:ext>
              </a:extLst>
            </p:cNvPr>
            <p:cNvSpPr/>
            <p:nvPr/>
          </p:nvSpPr>
          <p:spPr>
            <a:xfrm>
              <a:off x="6762464" y="3903580"/>
              <a:ext cx="387275" cy="3872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92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942CA8E8-9F06-4D65-AED1-74C434600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321" y="5519857"/>
              <a:ext cx="17028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b="1" dirty="0">
                  <a:solidFill>
                    <a:srgbClr val="0070C0"/>
                  </a:solidFill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ดร. สิทธิพร อินทุวงศ์</a:t>
              </a:r>
              <a:endParaRPr lang="en-US" altLang="en-US" sz="1600" b="1" dirty="0">
                <a:solidFill>
                  <a:srgbClr val="0070C0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5A24301-740A-4AEF-BB85-15EF46D9D8A1}"/>
                </a:ext>
              </a:extLst>
            </p:cNvPr>
            <p:cNvCxnSpPr/>
            <p:nvPr/>
          </p:nvCxnSpPr>
          <p:spPr>
            <a:xfrm>
              <a:off x="3902142" y="5813131"/>
              <a:ext cx="16148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FBA8989F-E240-4A2A-9639-D7E56E752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0" y="5828279"/>
              <a:ext cx="25030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ผู้ช่วยประธานเจ้าหน้าที่</a:t>
              </a:r>
            </a:p>
            <a:p>
              <a:pPr algn="ctr"/>
              <a:r>
                <a:rPr lang="th-TH" altLang="en-US" sz="1600" dirty="0">
                  <a:latin typeface="JasmineUPC" panose="02020603050405020304" pitchFamily="18" charset="-34"/>
                  <a:ea typeface="Tahoma" panose="020B0604030504040204" pitchFamily="34" charset="0"/>
                  <a:cs typeface="JasmineUPC" panose="02020603050405020304" pitchFamily="18" charset="-34"/>
                </a:rPr>
                <a:t>ฝ่ายสนับสนุนงานพัฒนาธุรกิจ</a:t>
              </a:r>
              <a:endParaRPr lang="en-US" altLang="en-US" sz="16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38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ผู้สอบบัญชีของบริษัท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542C-1A11-4BF5-8D17-1069611CADA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34743-275D-4C0F-92DE-5D8C4B33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6" y="1698688"/>
            <a:ext cx="1957388" cy="19573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F358B13-71AC-45BB-A9D3-F9EDF7D9DAC9}"/>
              </a:ext>
            </a:extLst>
          </p:cNvPr>
          <p:cNvSpPr txBox="1"/>
          <p:nvPr/>
        </p:nvSpPr>
        <p:spPr>
          <a:xfrm>
            <a:off x="2815686" y="1605564"/>
            <a:ext cx="534114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ผู้แทนผู้สอบบัญชี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บริษัท ไพร้ซวอร์เตอร์เฮาส์คูเปอร์ เอบีเอเอส จำกัด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จำนวน 2 คน</a:t>
            </a:r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(1)  นางสาวสกุณา  แย้มสกุล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th-TH" sz="24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(2)  นางสาวพรธีรา  จรัสกำจรกูล</a:t>
            </a:r>
          </a:p>
          <a:p>
            <a:endParaRPr lang="en-US" sz="24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025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ระเบียบและข้อปฏิบัติในการประชุม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58B13-71AC-45BB-A9D3-F9EDF7D9DAC9}"/>
              </a:ext>
            </a:extLst>
          </p:cNvPr>
          <p:cNvSpPr txBox="1"/>
          <p:nvPr/>
        </p:nvSpPr>
        <p:spPr>
          <a:xfrm>
            <a:off x="2945606" y="1586895"/>
            <a:ext cx="57126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การประชุมจะดำเนินการตามระเบียบวาระ 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1-8 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ตามที่ระบุไว้ในหนังสือเชิญประชุม</a:t>
            </a:r>
          </a:p>
          <a:p>
            <a:endParaRPr lang="th-TH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ในการสอบถามและแสดงความคิดเห็น  ท่านผู้ถือหุ้นสามารถพิมพ์และส่งคำถามทุกวาระได้ล่วงหน้า โดยคลิกที่สัญญลักษณ์ 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“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กล่องข้อความ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”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ด้านล่างซ้ายมือ และพิมพ์คำถามหรือความเห็นในกล่องข้อความและกดปุ่ม 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“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ส่ง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”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เพื่อยืนยันข้อความดังกล่าวมายังบริษัท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endParaRPr lang="th-TH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h-TH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สำหรับคำถามอื่นที่ไม่เกี่ยวข้องกับหรือนอกเหนือวาระการประชุม จะมีการอ่านและชี้แจงในวาระที่ 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8 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พิจารณาเรื่องอื่นๆ</a:t>
            </a:r>
          </a:p>
          <a:p>
            <a:endParaRPr lang="en-US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C095A6F-D959-4F68-AD11-E7169DFF2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025" y="1343025"/>
            <a:ext cx="2924175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ระเบียบและข้อปฏิบัติในการประชุม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58B13-71AC-45BB-A9D3-F9EDF7D9DAC9}"/>
              </a:ext>
            </a:extLst>
          </p:cNvPr>
          <p:cNvSpPr txBox="1"/>
          <p:nvPr/>
        </p:nvSpPr>
        <p:spPr>
          <a:xfrm>
            <a:off x="2964656" y="1957418"/>
            <a:ext cx="549354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การออกเสียงลงคะแนนและการนับผลคะแนนเสียง</a:t>
            </a:r>
          </a:p>
          <a:p>
            <a:endParaRPr lang="th-TH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ในการออกเสียงลงคะแนนในที่ประชุม ผู้ถือหุ้นทุกคนจะมีคะแนนเสียงเท่ากับจำนวนหุ้นที่ตนถืออยู่ โดยนับหนึ่งหุ้นเป็นหนึ่งเสียง</a:t>
            </a:r>
            <a:endParaRPr lang="th-TH" sz="2000" u="sng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algn="thaiDist"/>
            <a:endParaRPr lang="th-TH" sz="2000" u="sng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การออกเสียงลงคะแนนแต่ละวาระจะกระทำโดยเปิดเผย ผู้ถือหุ้นหรือผู้รับมอบฉันทะจะต้องออกเสียงลงคะแนนเพียงอย่างใดอย่างหนึ่ง คือ </a:t>
            </a:r>
            <a:r>
              <a:rPr lang="th-TH" sz="2000" u="sng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เห็นด้วย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000" u="sng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ไม่เห็นด้วย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หรือ </a:t>
            </a:r>
            <a:r>
              <a:rPr lang="th-TH" sz="2000" u="sng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งดออกเสียง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โดยคลิกที่เมนูสัญลักษณ์ 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   “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เครื่องหมายถูก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” 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ซึ่งการเลือกลงคะแนนเสียงในแต่ละวาระ โดยคลิกปุ่มใดปุ่มหนึ่ง ของปุ่ม</a:t>
            </a:r>
            <a:r>
              <a:rPr lang="th-TH" sz="2000" u="sng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เห็นเด้วย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</a:t>
            </a:r>
            <a:r>
              <a:rPr lang="th-TH" sz="2000" u="sng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ไม่เห็นด้วย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หรือ</a:t>
            </a:r>
            <a:r>
              <a:rPr lang="th-TH" sz="2000" u="sng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งดออกเสียง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 และกดปุ่ม 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“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ส่ง</a:t>
            </a:r>
            <a:r>
              <a:rPr lang="en-US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” </a:t>
            </a:r>
            <a:r>
              <a:rPr lang="th-TH" sz="2000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เมื่อทำการส่งการลงคะแนนเรียบร้อยแล้ว</a:t>
            </a:r>
          </a:p>
          <a:p>
            <a:endParaRPr lang="en-US" sz="2000" dirty="0"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2335333-A78C-4080-AB22-0E8A3A46A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1447800"/>
            <a:ext cx="914400" cy="1428750"/>
          </a:xfrm>
          <a:prstGeom prst="rect">
            <a:avLst/>
          </a:prstGeom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69FFD3F-2F81-4694-83AC-F9BBC7FA2179}"/>
              </a:ext>
            </a:extLst>
          </p:cNvPr>
          <p:cNvSpPr/>
          <p:nvPr/>
        </p:nvSpPr>
        <p:spPr>
          <a:xfrm>
            <a:off x="1828799" y="1524000"/>
            <a:ext cx="1038225" cy="12763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2E2A29-DDB9-43CE-BB1A-30DB9353A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14" y="3409949"/>
            <a:ext cx="487722" cy="783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5FAE5D-9285-4257-9A9F-7DE95108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014" y="3388579"/>
            <a:ext cx="48772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ระเบียบและข้อปฏิบัติในการประชุม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90925" y="6350001"/>
            <a:ext cx="2057400" cy="365125"/>
          </a:xfrm>
        </p:spPr>
        <p:txBody>
          <a:bodyPr/>
          <a:lstStyle/>
          <a:p>
            <a:fld id="{8F95542C-1A11-4BF5-8D17-1069611CAD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58B13-71AC-45BB-A9D3-F9EDF7D9DAC9}"/>
              </a:ext>
            </a:extLst>
          </p:cNvPr>
          <p:cNvSpPr txBox="1"/>
          <p:nvPr/>
        </p:nvSpPr>
        <p:spPr>
          <a:xfrm>
            <a:off x="1366262" y="3242933"/>
            <a:ext cx="6962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หากกรณีผู้ถือหุ้นประสบปัญหาทางด้านเทคนิค</a:t>
            </a:r>
          </a:p>
          <a:p>
            <a:pPr algn="ctr"/>
            <a:r>
              <a:rPr lang="th-TH" sz="320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ในการใช้ระบบสามารถติดต่อเจ้าหน้าที่ดังนี้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6" y="771139"/>
            <a:ext cx="2438400" cy="2438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47778" y="4463026"/>
            <a:ext cx="5024599" cy="1785799"/>
            <a:chOff x="2535032" y="4463026"/>
            <a:chExt cx="4376077" cy="1785799"/>
          </a:xfrm>
        </p:grpSpPr>
        <p:grpSp>
          <p:nvGrpSpPr>
            <p:cNvPr id="17" name="Group 16"/>
            <p:cNvGrpSpPr/>
            <p:nvPr/>
          </p:nvGrpSpPr>
          <p:grpSpPr>
            <a:xfrm>
              <a:off x="2603038" y="4463026"/>
              <a:ext cx="4308071" cy="1709599"/>
              <a:chOff x="382185" y="4702252"/>
              <a:chExt cx="4308071" cy="170959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185" y="4747800"/>
                <a:ext cx="488581" cy="486524"/>
              </a:xfrm>
              <a:prstGeom prst="rect">
                <a:avLst/>
              </a:prstGeom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898729" y="4702252"/>
                <a:ext cx="3791527" cy="17095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th-TH" sz="2600" b="1" dirty="0">
                    <a:solidFill>
                      <a:srgbClr val="3C6ABE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โทรศัพท์ : 02 – 013 – 4322</a:t>
                </a:r>
                <a:endParaRPr lang="en-US" sz="2600" b="1" dirty="0">
                  <a:solidFill>
                    <a:srgbClr val="3C6ABE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endParaRPr lang="en-US" sz="1100" b="1" dirty="0">
                  <a:solidFill>
                    <a:srgbClr val="3C6ABE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r>
                  <a:rPr lang="th-TH" sz="2600" b="1" dirty="0">
                    <a:solidFill>
                      <a:srgbClr val="3C6ABE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โทรศัพท์มือถือ : 080 – 008 – 7616</a:t>
                </a:r>
                <a:endParaRPr lang="en-US" sz="2600" b="1" dirty="0">
                  <a:solidFill>
                    <a:srgbClr val="3C6ABE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endParaRPr lang="en-US" sz="1100" b="1" dirty="0">
                  <a:solidFill>
                    <a:srgbClr val="3C6ABE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r>
                  <a:rPr lang="en-US" sz="3600" b="1" dirty="0">
                    <a:solidFill>
                      <a:srgbClr val="3C6ABE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info@quidlab.com</a:t>
                </a:r>
                <a:endParaRPr lang="th-TH" sz="2400" b="1" dirty="0">
                  <a:solidFill>
                    <a:srgbClr val="3C6ABE"/>
                  </a:solidFill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032" y="4995098"/>
              <a:ext cx="624595" cy="6454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39" y="5760244"/>
              <a:ext cx="488581" cy="488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78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3630</TotalTime>
  <Words>3620</Words>
  <Application>Microsoft Office PowerPoint</Application>
  <PresentationFormat>On-screen Show (4:3)</PresentationFormat>
  <Paragraphs>524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JasmineUPC</vt:lpstr>
      <vt:lpstr>Lato Light</vt:lpstr>
      <vt:lpstr>Tahoma</vt:lpstr>
      <vt:lpstr>Wingdings</vt:lpstr>
      <vt:lpstr>Office Theme</vt:lpstr>
      <vt:lpstr>PowerPoint Presentation</vt:lpstr>
      <vt:lpstr>รายละเอียดผู้ถือหุ้นที่เข้าร่วมประชุม</vt:lpstr>
      <vt:lpstr>คณะกรรมการบริษัท</vt:lpstr>
      <vt:lpstr>คณะกรรมการบริษัท</vt:lpstr>
      <vt:lpstr>คณะผู้บริหารของบริษัท</vt:lpstr>
      <vt:lpstr>ผู้สอบบัญชีของบริษัท</vt:lpstr>
      <vt:lpstr>ระเบียบและข้อปฏิบัติในการประชุม</vt:lpstr>
      <vt:lpstr>ระเบียบและข้อปฏิบัติในการประชุม</vt:lpstr>
      <vt:lpstr>ระเบียบและข้อปฏิบัติในการประชุม</vt:lpstr>
      <vt:lpstr>PowerPoint Presentation</vt:lpstr>
      <vt:lpstr>PowerPoint Presentation</vt:lpstr>
      <vt:lpstr>ระเบียบวาระที่ 1</vt:lpstr>
      <vt:lpstr>PowerPoint Presentation</vt:lpstr>
      <vt:lpstr>ระเบียบวาระที่ 2</vt:lpstr>
      <vt:lpstr>ระเบียบวาระที่ 2</vt:lpstr>
      <vt:lpstr>ระเบียบวาระที่ 2</vt:lpstr>
      <vt:lpstr>PowerPoint Presentation</vt:lpstr>
      <vt:lpstr>ระเบียบวาระที่ 3</vt:lpstr>
      <vt:lpstr>ระเบียบวาระที่ 3</vt:lpstr>
      <vt:lpstr>ระเบียบวาระที่ 3</vt:lpstr>
      <vt:lpstr>PowerPoint Presentation</vt:lpstr>
      <vt:lpstr>ระเบียบวาระที่ 4</vt:lpstr>
      <vt:lpstr>ระเบียบวาระที่ 4</vt:lpstr>
      <vt:lpstr>ระเบียบวาระที่ 4</vt:lpstr>
      <vt:lpstr>ระเบียบวาระที่ 4</vt:lpstr>
      <vt:lpstr>PowerPoint Presentation</vt:lpstr>
      <vt:lpstr>ระเบียบวาระที่ 5</vt:lpstr>
      <vt:lpstr>ระเบียบวาระที่ 5</vt:lpstr>
      <vt:lpstr>ระเบียบวาระที่ 5</vt:lpstr>
      <vt:lpstr>ระเบียบวาระที่ 5</vt:lpstr>
      <vt:lpstr>PowerPoint Presentation</vt:lpstr>
      <vt:lpstr>ระเบียบวาระที่ 6</vt:lpstr>
      <vt:lpstr>ระเบียบวาระที่ 6</vt:lpstr>
      <vt:lpstr>ระเบียบวาระที่ 6</vt:lpstr>
      <vt:lpstr>ระเบียบวาระที่ 6</vt:lpstr>
      <vt:lpstr>PowerPoint Presentation</vt:lpstr>
      <vt:lpstr>ระเบียบวาระที่ 7</vt:lpstr>
      <vt:lpstr>ระเบียบวาระที่ 7</vt:lpstr>
      <vt:lpstr>ระเบียบวาระที่ 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Msc Law</dc:creator>
  <cp:lastModifiedBy>Sukol Homsuwan</cp:lastModifiedBy>
  <cp:revision>307</cp:revision>
  <cp:lastPrinted>2021-04-26T04:59:15Z</cp:lastPrinted>
  <dcterms:created xsi:type="dcterms:W3CDTF">2020-02-20T02:31:21Z</dcterms:created>
  <dcterms:modified xsi:type="dcterms:W3CDTF">2021-04-27T05:28:16Z</dcterms:modified>
</cp:coreProperties>
</file>